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72" r:id="rId3"/>
    <p:sldMasterId id="2147483660" r:id="rId4"/>
  </p:sldMasterIdLst>
  <p:notesMasterIdLst>
    <p:notesMasterId r:id="rId42"/>
  </p:notesMasterIdLst>
  <p:sldIdLst>
    <p:sldId id="272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324" r:id="rId30"/>
    <p:sldId id="325" r:id="rId31"/>
    <p:sldId id="334" r:id="rId32"/>
    <p:sldId id="335" r:id="rId33"/>
    <p:sldId id="326" r:id="rId34"/>
    <p:sldId id="327" r:id="rId35"/>
    <p:sldId id="328" r:id="rId36"/>
    <p:sldId id="329" r:id="rId37"/>
    <p:sldId id="330" r:id="rId38"/>
    <p:sldId id="331" r:id="rId39"/>
    <p:sldId id="332" r:id="rId40"/>
    <p:sldId id="333" r:id="rId41"/>
  </p:sldIdLst>
  <p:sldSz cx="9144000" cy="6858000" type="screen4x3"/>
  <p:notesSz cx="6858000" cy="9947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3" userDrawn="1">
          <p15:clr>
            <a:srgbClr val="A4A3A4"/>
          </p15:clr>
        </p15:guide>
        <p15:guide id="2" pos="215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3399"/>
    <a:srgbClr val="3333CC"/>
    <a:srgbClr val="0083E6"/>
    <a:srgbClr val="159BFF"/>
    <a:srgbClr val="C2E7F0"/>
    <a:srgbClr val="00808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>
      <p:cViewPr>
        <p:scale>
          <a:sx n="90" d="100"/>
          <a:sy n="90" d="100"/>
        </p:scale>
        <p:origin x="-798" y="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964" y="-96"/>
      </p:cViewPr>
      <p:guideLst>
        <p:guide orient="horz" pos="3133"/>
        <p:guide pos="215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498" cy="497126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892" y="0"/>
            <a:ext cx="2972498" cy="497126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50AC5B1-2FDD-488B-AC14-D9F28D1B05E1}" type="datetimeFigureOut">
              <a:rPr lang="x-none"/>
              <a:pPr>
                <a:defRPr/>
              </a:pPr>
              <a:t>2/21/2021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62" tIns="46081" rIns="92162" bIns="46081" rtlCol="0" anchor="ctr"/>
          <a:lstStyle/>
          <a:p>
            <a:pPr lvl="0"/>
            <a:endParaRPr lang="x-non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963" y="4725076"/>
            <a:ext cx="5486078" cy="4475717"/>
          </a:xfrm>
          <a:prstGeom prst="rect">
            <a:avLst/>
          </a:prstGeom>
        </p:spPr>
        <p:txBody>
          <a:bodyPr vert="horz" lIns="92162" tIns="46081" rIns="92162" bIns="4608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x-non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563"/>
            <a:ext cx="2972498" cy="497124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892" y="9448563"/>
            <a:ext cx="2972498" cy="497124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A2E65FE-5207-443C-83DB-20FE5EC210AB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4214823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237D50F-9DEB-4560-9497-847623C50053}" type="datetimeFigureOut">
              <a:rPr lang="en-US"/>
              <a:pPr>
                <a:defRPr/>
              </a:pPr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7AB6BA1-B091-476B-B7C1-1318077F4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255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C2BF1699-3682-4C64-8FAD-49A61A42FC96}" type="datetimeFigureOut">
              <a:rPr lang="en-US"/>
              <a:pPr>
                <a:defRPr/>
              </a:pPr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84E157E-4C91-4D02-A02F-7193184C9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3199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CA809C3-FDFF-4504-AEAD-5EE3AE30FED2}" type="datetimeFigureOut">
              <a:rPr lang="en-US"/>
              <a:pPr>
                <a:defRPr/>
              </a:pPr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F7523153-9BDC-42B4-AAC1-D49E753FE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1777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22D9A-AD86-4CFF-80D8-2CE88266D7E8}" type="datetimeFigureOut">
              <a:rPr lang="x-none"/>
              <a:pPr>
                <a:defRPr/>
              </a:pPr>
              <a:t>2/21/2021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8EB05-EC27-4543-A5FC-E4167542157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960139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E4461-8618-4B40-A730-3878DEE8E4F1}" type="datetimeFigureOut">
              <a:rPr lang="x-none"/>
              <a:pPr>
                <a:defRPr/>
              </a:pPr>
              <a:t>2/21/2021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50239-8F77-4D32-8C2B-25B579288CA7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920638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BD462-36AB-45CF-9AB0-87DF742FAD96}" type="datetimeFigureOut">
              <a:rPr lang="x-none"/>
              <a:pPr>
                <a:defRPr/>
              </a:pPr>
              <a:t>2/21/2021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29F20-5200-4AD6-AA87-057E77A8120F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617739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8F09F-BCFA-42C7-BB87-F217A1E0D256}" type="datetimeFigureOut">
              <a:rPr lang="x-none"/>
              <a:pPr>
                <a:defRPr/>
              </a:pPr>
              <a:t>2/21/2021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0E508-9E80-451E-A1ED-E52DF4DE843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229465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B9F3-D6E5-434B-823F-3D32B3504E6B}" type="datetimeFigureOut">
              <a:rPr lang="x-none"/>
              <a:pPr>
                <a:defRPr/>
              </a:pPr>
              <a:t>2/21/2021</a:t>
            </a:fld>
            <a:endParaRPr 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41D2F-0E3A-46BF-980F-D706C32DD81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375190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916A2-C3BE-4666-B7BB-C20C24B6C9B2}" type="datetimeFigureOut">
              <a:rPr lang="x-none"/>
              <a:pPr>
                <a:defRPr/>
              </a:pPr>
              <a:t>2/21/2021</a:t>
            </a:fld>
            <a:endParaRPr 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505CE-E82E-4E50-9CC8-BAEC652CB7C6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635271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516F7-9F08-4AF4-B8E5-BBB51D4C1B5B}" type="datetimeFigureOut">
              <a:rPr lang="x-none"/>
              <a:pPr>
                <a:defRPr/>
              </a:pPr>
              <a:t>2/21/2021</a:t>
            </a:fld>
            <a:endParaRPr lang="x-non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B1D62-818B-442D-90E2-D0F7F3D9F82C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778027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1FF8C-599B-4153-A75C-AF9ED5038515}" type="datetimeFigureOut">
              <a:rPr lang="x-none"/>
              <a:pPr>
                <a:defRPr/>
              </a:pPr>
              <a:t>2/21/2021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D9FFC-F892-4C05-AB86-204985097F6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89489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 userDrawn="1"/>
        </p:nvGrpSpPr>
        <p:grpSpPr bwMode="auto">
          <a:xfrm>
            <a:off x="0" y="0"/>
            <a:ext cx="9148763" cy="6781800"/>
            <a:chOff x="0" y="0"/>
            <a:chExt cx="9147976" cy="6781801"/>
          </a:xfrm>
        </p:grpSpPr>
        <p:pic>
          <p:nvPicPr>
            <p:cNvPr id="5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85800"/>
              <a:ext cx="9147976" cy="6096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" descr="alsu logo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211627"/>
              <a:ext cx="1751400" cy="7027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447990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6EDE5-CD73-4BFA-A43D-378C608C05C3}" type="datetimeFigureOut">
              <a:rPr lang="x-none"/>
              <a:pPr>
                <a:defRPr/>
              </a:pPr>
              <a:t>2/21/2021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FEB84-38EA-4737-90CD-B6263BC6CDDB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0371476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3E824-548C-4895-ADCC-F82FF6360051}" type="datetimeFigureOut">
              <a:rPr lang="x-none"/>
              <a:pPr>
                <a:defRPr/>
              </a:pPr>
              <a:t>2/21/2021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4356F-DBC2-4B58-A412-5DDDE786C7BE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9603727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C8D1D-7564-42FB-B339-F0302B8368A8}" type="datetimeFigureOut">
              <a:rPr lang="x-none"/>
              <a:pPr>
                <a:defRPr/>
              </a:pPr>
              <a:t>2/21/2021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2DBD2-F90E-4A80-96FB-A89822503C8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3211349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2A9A9-F399-4A54-9283-406AA9F4DB3F}" type="datetimeFigureOut">
              <a:rPr lang="en-US"/>
              <a:pPr>
                <a:defRPr/>
              </a:pPr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3615C-29BD-4356-99B9-3599A29E9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70548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E927A-D1B6-4751-ACF9-EFD8EDEB6662}" type="datetimeFigureOut">
              <a:rPr lang="en-US"/>
              <a:pPr>
                <a:defRPr/>
              </a:pPr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4092E-BD93-45D3-A17C-DBBE3FB4F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42662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80295-F250-42F8-B5FE-F66FA0AE1C97}" type="datetimeFigureOut">
              <a:rPr lang="en-US"/>
              <a:pPr>
                <a:defRPr/>
              </a:pPr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C4E90-3720-4902-A551-4193DC2FD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14956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EBC4B-F659-4BFA-81B6-F14B588D3415}" type="datetimeFigureOut">
              <a:rPr lang="en-US"/>
              <a:pPr>
                <a:defRPr/>
              </a:pPr>
              <a:t>2/21/2021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F2C31-862F-4B1A-A573-52C7BD634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99094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9C10F-F5D9-433D-AE95-6CF94CD50DE4}" type="datetimeFigureOut">
              <a:rPr lang="en-US"/>
              <a:pPr>
                <a:defRPr/>
              </a:pPr>
              <a:t>2/21/2021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8E73F-CCF4-484A-87AC-6BBDCBC91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93247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0CDA8-AE35-4B56-967C-C82A397D5C1F}" type="datetimeFigureOut">
              <a:rPr lang="en-US"/>
              <a:pPr>
                <a:defRPr/>
              </a:pPr>
              <a:t>2/21/2021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33BB4-4820-4907-840E-30E0D9CAA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49577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FD581-8938-4C66-B8C5-BBB7A9C9B8D1}" type="datetimeFigureOut">
              <a:rPr lang="en-US"/>
              <a:pPr>
                <a:defRPr/>
              </a:pPr>
              <a:t>2/21/2021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874AE-ECDE-446C-BC5E-858BFFB77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49470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1460AE9F-9CD0-49CE-840F-B46AA03ADC55}" type="datetimeFigureOut">
              <a:rPr lang="en-US"/>
              <a:pPr>
                <a:defRPr/>
              </a:pPr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13E86E9-BFC0-4EF4-A1CE-5ABE1174E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7758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36629-B802-4428-88EC-07D4EAC38A0E}" type="datetimeFigureOut">
              <a:rPr lang="en-US"/>
              <a:pPr>
                <a:defRPr/>
              </a:pPr>
              <a:t>2/21/2021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631F6-3C98-4013-9D8F-54DB7B6D7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561186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61085-8176-4DCC-9683-E1ADC9EE16BA}" type="datetimeFigureOut">
              <a:rPr lang="en-US"/>
              <a:pPr>
                <a:defRPr/>
              </a:pPr>
              <a:t>2/21/2021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9B8B6-6F7E-4D76-BF4B-393DCAD11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46791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EC64C-7BFC-4884-AB3F-F2B996B81E45}" type="datetimeFigureOut">
              <a:rPr lang="en-US"/>
              <a:pPr>
                <a:defRPr/>
              </a:pPr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3DA3D-9D1D-4265-B211-A49D502B4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24559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2330401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0095D-D9E2-4F58-ACA4-E648CC3B7CB8}" type="datetimeFigureOut">
              <a:rPr lang="en-US"/>
              <a:pPr>
                <a:defRPr/>
              </a:pPr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4C8B9-31C4-4B25-BC03-F1772B18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19097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F231A-D580-4AB8-92B9-ED3B2C8F17ED}" type="datetimeFigureOut">
              <a:rPr lang="en-US"/>
              <a:pPr>
                <a:defRPr/>
              </a:pPr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327C7-B134-4DD9-B46C-36B9DDBA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811309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ABB9E-0A48-4A39-B9B9-9B3382E4E7F4}" type="datetimeFigureOut">
              <a:rPr lang="en-US"/>
              <a:pPr>
                <a:defRPr/>
              </a:pPr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192E5-AFE0-4EBE-94E4-A2F218A55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377009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0A315-6DA0-4442-AA50-1B4B5C775630}" type="datetimeFigureOut">
              <a:rPr lang="en-US"/>
              <a:pPr>
                <a:defRPr/>
              </a:pPr>
              <a:t>2/21/2021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3478A-5F42-4FE7-B292-0947BD0F5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66435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30232-EEE0-4686-B87B-E10383673274}" type="datetimeFigureOut">
              <a:rPr lang="en-US"/>
              <a:pPr>
                <a:defRPr/>
              </a:pPr>
              <a:t>2/21/2021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024EE-7D69-4107-A9E5-33F2CCE07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5400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3960C-79AD-4EE7-AF0E-05E8AFFAB466}" type="datetimeFigureOut">
              <a:rPr lang="en-US"/>
              <a:pPr>
                <a:defRPr/>
              </a:pPr>
              <a:t>2/21/2021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F1650-9AB0-4BBC-9385-46D5ECCF0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720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7DE2861-55CC-40A2-BF43-CA52895A3F37}" type="datetimeFigureOut">
              <a:rPr lang="en-US"/>
              <a:pPr>
                <a:defRPr/>
              </a:pPr>
              <a:t>2/21/2021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F48886E-47DA-4B86-8026-39F16707C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812956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33004-2F0E-4750-B5D5-0F3C0D84AAE9}" type="datetimeFigureOut">
              <a:rPr lang="en-US"/>
              <a:pPr>
                <a:defRPr/>
              </a:pPr>
              <a:t>2/21/2021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9522E-C9BB-4E73-AFD1-3239EE607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85747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416A7-99A7-46BB-B075-51C9814D6D72}" type="datetimeFigureOut">
              <a:rPr lang="en-US"/>
              <a:pPr>
                <a:defRPr/>
              </a:pPr>
              <a:t>2/21/2021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F39C5-68BF-4940-BAE0-B5B6190B2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612219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047BD-1787-46BB-B96F-D0441A58232C}" type="datetimeFigureOut">
              <a:rPr lang="en-US"/>
              <a:pPr>
                <a:defRPr/>
              </a:pPr>
              <a:t>2/21/2021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DBD23-7254-4785-AACF-09AE300BC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213122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8A2FF-93CC-4424-A041-ADA03771F1F6}" type="datetimeFigureOut">
              <a:rPr lang="en-US"/>
              <a:pPr>
                <a:defRPr/>
              </a:pPr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0BF44-2512-4843-8A77-1B42C1DCA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657743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49429-4DDD-472D-83A9-7164D4BD97FC}" type="datetimeFigureOut">
              <a:rPr lang="en-US"/>
              <a:pPr>
                <a:defRPr/>
              </a:pPr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CADDE-560F-499C-91BF-C47535684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199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B258B43-C00B-4627-BF89-FA7CB236B2CA}" type="datetimeFigureOut">
              <a:rPr lang="en-US"/>
              <a:pPr>
                <a:defRPr/>
              </a:pPr>
              <a:t>2/21/2021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D994E8DD-9829-4F70-A45F-4616B2CBE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8329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385D1BD-4163-406F-AF6E-CA2F8C5EC84B}" type="datetimeFigureOut">
              <a:rPr lang="en-US"/>
              <a:pPr>
                <a:defRPr/>
              </a:pPr>
              <a:t>2/21/2021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3273289-7382-4E0A-9B0D-E5CD3C4DF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415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1EAEDED-9EFE-4612-8E20-18BFCA9CB80A}" type="datetimeFigureOut">
              <a:rPr lang="en-US"/>
              <a:pPr>
                <a:defRPr/>
              </a:pPr>
              <a:t>2/21/2021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BD48AB54-C048-492B-8554-E329C92EB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239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88D6C50-0420-46CB-A423-BADE458945D6}" type="datetimeFigureOut">
              <a:rPr lang="en-US"/>
              <a:pPr>
                <a:defRPr/>
              </a:pPr>
              <a:t>2/21/2021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01038F65-4BA7-4989-B165-40E3D48DD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7367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39401C4-B75D-4011-A4C8-2FBF4E8C39EC}" type="datetimeFigureOut">
              <a:rPr lang="en-US"/>
              <a:pPr>
                <a:defRPr/>
              </a:pPr>
              <a:t>2/21/2021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E7F5839-6599-4BA0-9DBE-6E394EE23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953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  <a:endParaRPr lang="sr-Latn-RS" altLang="sr-Latn-R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  <a:endParaRPr lang="sr-Latn-RS" alt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C5190434-DA73-4D6E-B3CA-504AC9760760}" type="datetimeFigureOut">
              <a:rPr lang="x-none"/>
              <a:pPr>
                <a:defRPr/>
              </a:pPr>
              <a:t>2/21/2021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36EA92C-AFB6-4352-8A57-402AA734D6B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3AB508-F78B-4382-8C90-617FDD9F1B21}" type="datetimeFigureOut">
              <a:rPr lang="en-US"/>
              <a:pPr>
                <a:defRPr/>
              </a:pPr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A2F4AE-BCAE-4BBF-AF63-606F3333F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28B7CC-0737-4499-8BD5-4CD847526806}" type="datetimeFigureOut">
              <a:rPr lang="en-US"/>
              <a:pPr>
                <a:defRPr/>
              </a:pPr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34524D-47BC-4EA5-AEB1-14C706CE0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85800" y="1774388"/>
            <a:ext cx="7772400" cy="1483673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85800" y="3551117"/>
            <a:ext cx="7772400" cy="91848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x-none" dirty="0"/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Cyrl-RS" sz="1800" b="1" i="1" dirty="0" smtClean="0"/>
              <a:t>- ОНЛАЈН СЕМИНАР-</a:t>
            </a:r>
            <a:endParaRPr lang="en-US" sz="1800" b="1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5517232"/>
            <a:ext cx="2279758" cy="11076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278679"/>
            <a:ext cx="2235454" cy="11903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AFD2D1C-6F4B-4E21-BA4C-D51D590F6F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5278679"/>
            <a:ext cx="1875580" cy="104060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24000" y="1828800"/>
            <a:ext cx="609599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4400" dirty="0" smtClean="0"/>
              <a:t>„Попис имовине у стечајном поступку“</a:t>
            </a:r>
            <a:endParaRPr lang="en-US" sz="4400" dirty="0"/>
          </a:p>
        </p:txBody>
      </p:sp>
      <p:sp>
        <p:nvSpPr>
          <p:cNvPr id="11" name="Rectangle 10"/>
          <p:cNvSpPr/>
          <p:nvPr/>
        </p:nvSpPr>
        <p:spPr>
          <a:xfrm>
            <a:off x="1600200" y="4800600"/>
            <a:ext cx="6095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25. </a:t>
            </a:r>
            <a:r>
              <a:rPr lang="sr-Cyrl-RS" dirty="0" smtClean="0"/>
              <a:t>фебруар 2021. године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sr-Cyrl-RS" b="1" dirty="0" smtClean="0"/>
              <a:t>Попис материјалне имовине:</a:t>
            </a:r>
          </a:p>
          <a:p>
            <a:pPr lvl="1">
              <a:buFont typeface="Wingdings" pitchFamily="2" charset="2"/>
              <a:buChar char="Ø"/>
            </a:pPr>
            <a:r>
              <a:rPr lang="sr-Cyrl-RS" sz="1800" dirty="0" smtClean="0"/>
              <a:t>Некретнине, постројења, опрема и биолошка средства</a:t>
            </a:r>
          </a:p>
          <a:p>
            <a:pPr lvl="1">
              <a:buNone/>
            </a:pPr>
            <a:r>
              <a:rPr lang="sr-Cyrl-RS" sz="1800" dirty="0" smtClean="0"/>
              <a:t>	- Зашта се користе;</a:t>
            </a:r>
          </a:p>
          <a:p>
            <a:pPr lvl="1">
              <a:buNone/>
            </a:pPr>
            <a:r>
              <a:rPr lang="sr-Cyrl-RS" sz="1800" dirty="0" smtClean="0"/>
              <a:t>	- Колико још могу да се </a:t>
            </a:r>
            <a:r>
              <a:rPr lang="sr-Cyrl-RS" sz="1800" dirty="0" smtClean="0"/>
              <a:t>користе.</a:t>
            </a:r>
            <a:endParaRPr lang="sr-Cyrl-RS" sz="1800" dirty="0" smtClean="0"/>
          </a:p>
          <a:p>
            <a:pPr lvl="1">
              <a:buFont typeface="Wingdings" pitchFamily="2" charset="2"/>
              <a:buChar char="Ø"/>
            </a:pPr>
            <a:r>
              <a:rPr lang="sr-Cyrl-RS" sz="1800" dirty="0" smtClean="0"/>
              <a:t>Попис </a:t>
            </a:r>
            <a:r>
              <a:rPr lang="sr-Cyrl-RS" sz="1800" dirty="0" smtClean="0"/>
              <a:t>осталих некретнина:</a:t>
            </a:r>
          </a:p>
          <a:p>
            <a:pPr lvl="1">
              <a:buNone/>
            </a:pPr>
            <a:r>
              <a:rPr lang="sr-Cyrl-RS" sz="1800" dirty="0" smtClean="0"/>
              <a:t>			- споменици културе</a:t>
            </a:r>
          </a:p>
          <a:p>
            <a:pPr lvl="1">
              <a:buNone/>
            </a:pPr>
            <a:r>
              <a:rPr lang="sr-Cyrl-RS" sz="1800" dirty="0" smtClean="0"/>
              <a:t>			- књиге у библиотекама </a:t>
            </a:r>
            <a:r>
              <a:rPr lang="sr-Cyrl-RS" sz="1800" dirty="0" smtClean="0"/>
              <a:t>(раздвојити </a:t>
            </a:r>
            <a:r>
              <a:rPr lang="sr-Cyrl-RS" sz="1800" dirty="0" smtClean="0"/>
              <a:t>брошуре од књига)</a:t>
            </a:r>
          </a:p>
          <a:p>
            <a:pPr lvl="1">
              <a:buNone/>
            </a:pPr>
            <a:r>
              <a:rPr lang="sr-Cyrl-RS" sz="1800" dirty="0" smtClean="0"/>
              <a:t>			- дела ликовне, вајарске, филмске и друге уметности</a:t>
            </a:r>
          </a:p>
          <a:p>
            <a:pPr lvl="1">
              <a:buNone/>
            </a:pPr>
            <a:r>
              <a:rPr lang="sr-Cyrl-RS" sz="1800" dirty="0" smtClean="0"/>
              <a:t>			- историјски споменици</a:t>
            </a:r>
          </a:p>
          <a:p>
            <a:pPr lvl="1">
              <a:buNone/>
            </a:pPr>
            <a:r>
              <a:rPr lang="sr-Cyrl-RS" sz="1800" dirty="0" smtClean="0"/>
              <a:t>			- дела музејске вредности</a:t>
            </a:r>
          </a:p>
          <a:p>
            <a:pPr lvl="1">
              <a:buNone/>
            </a:pPr>
            <a:r>
              <a:rPr lang="sr-Cyrl-RS" sz="1800" dirty="0" smtClean="0"/>
              <a:t>			</a:t>
            </a:r>
            <a:endParaRPr lang="sr-Latn-RS" sz="1800" dirty="0"/>
          </a:p>
        </p:txBody>
      </p:sp>
    </p:spTree>
    <p:extLst>
      <p:ext uri="{BB962C8B-B14F-4D97-AF65-F5344CB8AC3E}">
        <p14:creationId xmlns="" xmlns:p14="http://schemas.microsoft.com/office/powerpoint/2010/main" val="1069060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b="1" i="1" dirty="0" smtClean="0"/>
              <a:t>Попис дугорочних финансијских пласмана</a:t>
            </a:r>
          </a:p>
          <a:p>
            <a:pPr>
              <a:buNone/>
            </a:pPr>
            <a:endParaRPr lang="sr-Cyrl-RS" sz="1800" b="1" i="1" dirty="0" smtClean="0"/>
          </a:p>
          <a:p>
            <a:pPr>
              <a:buFont typeface="Wingdings" pitchFamily="2" charset="2"/>
              <a:buChar char="v"/>
            </a:pPr>
            <a:r>
              <a:rPr lang="sr-Cyrl-RS" sz="1800" dirty="0" smtClean="0"/>
              <a:t>учешћа </a:t>
            </a:r>
            <a:r>
              <a:rPr lang="sr-Cyrl-RS" sz="1800" dirty="0" smtClean="0"/>
              <a:t>и друге хартије од вредности раположиве за продају;</a:t>
            </a:r>
          </a:p>
          <a:p>
            <a:pPr>
              <a:buFont typeface="Wingdings" pitchFamily="2" charset="2"/>
              <a:buChar char="v"/>
            </a:pPr>
            <a:endParaRPr lang="sr-Cyrl-RS" sz="1800" dirty="0" smtClean="0"/>
          </a:p>
          <a:p>
            <a:pPr>
              <a:buFont typeface="Wingdings" pitchFamily="2" charset="2"/>
              <a:buChar char="v"/>
            </a:pPr>
            <a:r>
              <a:rPr lang="sr-Cyrl-RS" sz="1800" dirty="0" smtClean="0"/>
              <a:t>кредити </a:t>
            </a:r>
            <a:r>
              <a:rPr lang="sr-Cyrl-RS" sz="1800" dirty="0" smtClean="0"/>
              <a:t>са роком доспећа преко годину дана;</a:t>
            </a:r>
          </a:p>
          <a:p>
            <a:pPr>
              <a:buFont typeface="Wingdings" pitchFamily="2" charset="2"/>
              <a:buChar char="v"/>
            </a:pPr>
            <a:endParaRPr lang="sr-Cyrl-RS" sz="1800" dirty="0" smtClean="0"/>
          </a:p>
          <a:p>
            <a:pPr>
              <a:buFont typeface="Wingdings" pitchFamily="2" charset="2"/>
              <a:buChar char="v"/>
            </a:pPr>
            <a:r>
              <a:rPr lang="sr-Cyrl-RS" sz="1800" dirty="0" smtClean="0"/>
              <a:t>хартије </a:t>
            </a:r>
            <a:r>
              <a:rPr lang="sr-Cyrl-RS" sz="1800" dirty="0" smtClean="0"/>
              <a:t>од вредности које се држе до </a:t>
            </a:r>
            <a:r>
              <a:rPr lang="sr-Cyrl-RS" sz="1800" dirty="0" smtClean="0"/>
              <a:t>доспећа.</a:t>
            </a:r>
            <a:endParaRPr lang="sr-Latn-RS" sz="1800" dirty="0"/>
          </a:p>
        </p:txBody>
      </p:sp>
    </p:spTree>
    <p:extLst>
      <p:ext uri="{BB962C8B-B14F-4D97-AF65-F5344CB8AC3E}">
        <p14:creationId xmlns="" xmlns:p14="http://schemas.microsoft.com/office/powerpoint/2010/main" val="1069060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1200"/>
              </a:spcAft>
            </a:pPr>
            <a:r>
              <a:rPr lang="sr-Cyrl-RS" b="1" i="1" dirty="0" smtClean="0"/>
              <a:t>Попис материјала, резерних делова, алата и инвентара, робе, полупроизвода и готових производа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sr-Cyrl-RS" sz="1800" dirty="0" smtClean="0"/>
              <a:t>Обратити </a:t>
            </a:r>
            <a:r>
              <a:rPr lang="sr-Cyrl-RS" sz="1800" dirty="0" smtClean="0"/>
              <a:t>пажњу на очуваност квалитета залиха: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ü"/>
            </a:pPr>
            <a:r>
              <a:rPr lang="sr-Cyrl-RS" sz="1400" dirty="0" smtClean="0"/>
              <a:t>Попис </a:t>
            </a:r>
            <a:r>
              <a:rPr lang="sr-Cyrl-RS" sz="1400" dirty="0" smtClean="0"/>
              <a:t>залиха које одговарају стандардном квалитету;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ü"/>
            </a:pPr>
            <a:r>
              <a:rPr lang="sr-Cyrl-RS" sz="1400" dirty="0" smtClean="0"/>
              <a:t>Попис </a:t>
            </a:r>
            <a:r>
              <a:rPr lang="sr-Cyrl-RS" sz="1400" dirty="0" smtClean="0"/>
              <a:t>залиха које имају оштећења услед складиштења, манипулације,  или фабричке грешке;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ü"/>
            </a:pPr>
            <a:r>
              <a:rPr lang="sr-Cyrl-RS" sz="1400" dirty="0" smtClean="0"/>
              <a:t>Попис </a:t>
            </a:r>
            <a:r>
              <a:rPr lang="sr-Cyrl-RS" sz="1400" dirty="0" smtClean="0"/>
              <a:t>залиха које су изгубиле употребну вредност, застареле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ü"/>
            </a:pPr>
            <a:r>
              <a:rPr lang="sr-Cyrl-RS" sz="1400" dirty="0" smtClean="0"/>
              <a:t>Стална </a:t>
            </a:r>
            <a:r>
              <a:rPr lang="sr-Cyrl-RS" sz="1400" dirty="0" smtClean="0"/>
              <a:t>средства намењена продаји ( обртна имовина, али то нису залихе</a:t>
            </a:r>
            <a:r>
              <a:rPr lang="sr-Cyrl-RS" sz="1400" dirty="0" smtClean="0"/>
              <a:t>).</a:t>
            </a:r>
            <a:endParaRPr lang="sr-Cyrl-RS" sz="1400" dirty="0" smtClean="0"/>
          </a:p>
          <a:p>
            <a:pPr lvl="1">
              <a:buNone/>
            </a:pPr>
            <a:endParaRPr lang="sr-Cyrl-RS" sz="1400" dirty="0" smtClean="0"/>
          </a:p>
        </p:txBody>
      </p:sp>
    </p:spTree>
    <p:extLst>
      <p:ext uri="{BB962C8B-B14F-4D97-AF65-F5344CB8AC3E}">
        <p14:creationId xmlns="" xmlns:p14="http://schemas.microsoft.com/office/powerpoint/2010/main" val="1069060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1200"/>
              </a:spcAft>
            </a:pPr>
            <a:r>
              <a:rPr lang="sr-Cyrl-RS" sz="2800" dirty="0" smtClean="0"/>
              <a:t>Правна лица код којих се налази туђа роба треба да попишу </a:t>
            </a:r>
            <a:r>
              <a:rPr lang="sr-Cyrl-RS" sz="2800" dirty="0" smtClean="0"/>
              <a:t>робу </a:t>
            </a:r>
            <a:r>
              <a:rPr lang="sr-Cyrl-RS" sz="2800" dirty="0" smtClean="0"/>
              <a:t>по власницима робе и да један примерак </a:t>
            </a:r>
            <a:r>
              <a:rPr lang="sr-Cyrl-RS" sz="2800" dirty="0" smtClean="0"/>
              <a:t>пописне </a:t>
            </a:r>
            <a:r>
              <a:rPr lang="sr-Cyrl-RS" sz="2800" dirty="0" smtClean="0"/>
              <a:t>листе достави власнику робе.</a:t>
            </a:r>
          </a:p>
          <a:p>
            <a:pPr algn="just">
              <a:spcAft>
                <a:spcPts val="1200"/>
              </a:spcAft>
            </a:pPr>
            <a:r>
              <a:rPr lang="sr-Cyrl-RS" sz="2800" dirty="0" smtClean="0"/>
              <a:t>Туђа роба се води ванбилансно преко класе 8.</a:t>
            </a:r>
          </a:p>
          <a:p>
            <a:pPr algn="just">
              <a:spcAft>
                <a:spcPts val="1200"/>
              </a:spcAft>
            </a:pPr>
            <a:r>
              <a:rPr lang="sr-Cyrl-RS" sz="2800" dirty="0" smtClean="0"/>
              <a:t>Роба се </a:t>
            </a:r>
            <a:r>
              <a:rPr lang="sr-Cyrl-RS" sz="2800" dirty="0" smtClean="0"/>
              <a:t>пописује по цени која се води у књиговодству</a:t>
            </a:r>
            <a:r>
              <a:rPr lang="en-US" sz="2800" dirty="0" smtClean="0"/>
              <a:t>???</a:t>
            </a:r>
            <a:endParaRPr lang="sr-Latn-RS" sz="2800" dirty="0"/>
          </a:p>
        </p:txBody>
      </p:sp>
    </p:spTree>
    <p:extLst>
      <p:ext uri="{BB962C8B-B14F-4D97-AF65-F5344CB8AC3E}">
        <p14:creationId xmlns="" xmlns:p14="http://schemas.microsoft.com/office/powerpoint/2010/main" val="1069060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Cyrl-RS" b="1" dirty="0" smtClean="0"/>
              <a:t>ПОПИС ГОТОВИНЕ И ГОТОВИНСКИХ ЕКВИВАЛЕНАТА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sr-Cyrl-RS" sz="1800" dirty="0" smtClean="0"/>
              <a:t>Непосредно уновчиве хартије од вредности ,  депозити по виђењу , готовина, племенити метали, и предмети од племенитих метала;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sr-Cyrl-RS" sz="1800" dirty="0" smtClean="0"/>
              <a:t>Готовина и хартије од вредности које се налазе на рачунима и депо рачунима пописује се на основу извода о стању тих средстава на дан потписа.</a:t>
            </a:r>
          </a:p>
          <a:p>
            <a:pPr marL="1371600"/>
            <a:r>
              <a:rPr lang="sr-Cyrl-RS" sz="1800" dirty="0" smtClean="0"/>
              <a:t>Непосредно уновчиве хартије од вредности:</a:t>
            </a:r>
          </a:p>
          <a:p>
            <a:pPr marL="1371600" lvl="1"/>
            <a:r>
              <a:rPr lang="sr-Cyrl-RS" sz="1400" dirty="0" smtClean="0"/>
              <a:t>Чекови</a:t>
            </a:r>
          </a:p>
          <a:p>
            <a:pPr marL="1371600" lvl="1"/>
            <a:r>
              <a:rPr lang="sr-Cyrl-RS" sz="1400" dirty="0" smtClean="0"/>
              <a:t>Обвезнице</a:t>
            </a:r>
          </a:p>
          <a:p>
            <a:pPr marL="1371600" lvl="1"/>
            <a:r>
              <a:rPr lang="sr-Cyrl-RS" sz="1400" dirty="0" smtClean="0"/>
              <a:t>Благ. </a:t>
            </a:r>
            <a:r>
              <a:rPr lang="sr-Cyrl-RS" sz="1400" dirty="0" smtClean="0"/>
              <a:t>записи</a:t>
            </a:r>
            <a:endParaRPr lang="sr-Cyrl-RS" sz="1400" dirty="0" smtClean="0"/>
          </a:p>
          <a:p>
            <a:pPr marL="1371600" lvl="1"/>
            <a:r>
              <a:rPr lang="sr-Cyrl-RS" sz="1400" dirty="0" smtClean="0"/>
              <a:t>Комерцијални записи</a:t>
            </a:r>
          </a:p>
          <a:p>
            <a:pPr marL="1371600" lvl="1"/>
            <a:r>
              <a:rPr lang="sr-Cyrl-RS" sz="1400" dirty="0" smtClean="0"/>
              <a:t>Државни записи</a:t>
            </a:r>
          </a:p>
          <a:p>
            <a:pPr marL="1371600" lvl="1"/>
            <a:r>
              <a:rPr lang="sr-Cyrl-RS" sz="1400" dirty="0" smtClean="0"/>
              <a:t>Новчани бонови и др.</a:t>
            </a:r>
          </a:p>
          <a:p>
            <a:endParaRPr lang="sr-Latn-RS" sz="1800" dirty="0"/>
          </a:p>
        </p:txBody>
      </p:sp>
    </p:spTree>
    <p:extLst>
      <p:ext uri="{BB962C8B-B14F-4D97-AF65-F5344CB8AC3E}">
        <p14:creationId xmlns="" xmlns:p14="http://schemas.microsoft.com/office/powerpoint/2010/main" val="1069060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Cyrl-RS" b="1" dirty="0" smtClean="0"/>
              <a:t>ПОПИС ПОТРАЖИВАЊА И ОБАВЕЗА</a:t>
            </a:r>
          </a:p>
          <a:p>
            <a:pPr>
              <a:spcAft>
                <a:spcPts val="1200"/>
              </a:spcAft>
            </a:pPr>
            <a:r>
              <a:rPr lang="sr-Cyrl-RS" sz="1800" dirty="0" smtClean="0"/>
              <a:t>Купци и добављачи</a:t>
            </a:r>
          </a:p>
          <a:p>
            <a:pPr>
              <a:spcAft>
                <a:spcPts val="1200"/>
              </a:spcAft>
            </a:pPr>
            <a:r>
              <a:rPr lang="sr-Cyrl-RS" sz="1800" dirty="0" smtClean="0"/>
              <a:t>Примљени и дати аванси</a:t>
            </a:r>
          </a:p>
          <a:p>
            <a:pPr>
              <a:spcAft>
                <a:spcPts val="1200"/>
              </a:spcAft>
            </a:pPr>
            <a:r>
              <a:rPr lang="sr-Cyrl-RS" sz="1800" dirty="0" smtClean="0"/>
              <a:t>Примљене и дате позајмице</a:t>
            </a:r>
          </a:p>
          <a:p>
            <a:pPr>
              <a:spcAft>
                <a:spcPts val="1200"/>
              </a:spcAft>
            </a:pPr>
            <a:r>
              <a:rPr lang="sr-Cyrl-RS" sz="1800" dirty="0" smtClean="0"/>
              <a:t>Потраживања и обавезе према радницима</a:t>
            </a:r>
          </a:p>
          <a:p>
            <a:pPr>
              <a:spcAft>
                <a:spcPts val="0"/>
              </a:spcAft>
              <a:buFont typeface="Wingdings" pitchFamily="2" charset="2"/>
              <a:buChar char="v"/>
            </a:pPr>
            <a:r>
              <a:rPr lang="sr-Cyrl-RS" sz="1800" dirty="0" smtClean="0"/>
              <a:t>Усаглашеност потраживања и обавеза и датум усаглашења!!!</a:t>
            </a:r>
          </a:p>
          <a:p>
            <a:pPr>
              <a:spcAft>
                <a:spcPts val="0"/>
              </a:spcAft>
              <a:buFont typeface="Wingdings" pitchFamily="2" charset="2"/>
              <a:buChar char="v"/>
            </a:pPr>
            <a:r>
              <a:rPr lang="sr-Cyrl-RS" sz="1800" dirty="0" smtClean="0"/>
              <a:t>Застарелост:</a:t>
            </a:r>
          </a:p>
          <a:p>
            <a:pPr lvl="1">
              <a:buFont typeface="Wingdings" pitchFamily="2" charset="2"/>
              <a:buChar char="ü"/>
            </a:pPr>
            <a:r>
              <a:rPr lang="sr-Cyrl-RS" sz="1400" dirty="0" smtClean="0"/>
              <a:t>Закон о облигационим односима</a:t>
            </a:r>
          </a:p>
          <a:p>
            <a:pPr lvl="1">
              <a:buFont typeface="Wingdings" pitchFamily="2" charset="2"/>
              <a:buChar char="ü"/>
            </a:pPr>
            <a:r>
              <a:rPr lang="sr-Cyrl-RS" sz="1400" dirty="0" smtClean="0"/>
              <a:t>Закон  о пореском поступку и пореској администрацији</a:t>
            </a:r>
          </a:p>
          <a:p>
            <a:pPr lvl="1">
              <a:buFont typeface="Wingdings" pitchFamily="2" charset="2"/>
              <a:buChar char="ü"/>
            </a:pPr>
            <a:r>
              <a:rPr lang="sr-Cyrl-RS" sz="1400" dirty="0" smtClean="0"/>
              <a:t>Закон о раду</a:t>
            </a:r>
          </a:p>
          <a:p>
            <a:pPr lvl="1">
              <a:buNone/>
            </a:pPr>
            <a:endParaRPr lang="sr-Cyrl-RS" sz="1400" dirty="0" smtClean="0"/>
          </a:p>
          <a:p>
            <a:endParaRPr lang="sr-Latn-RS" sz="1800" dirty="0"/>
          </a:p>
        </p:txBody>
      </p:sp>
    </p:spTree>
    <p:extLst>
      <p:ext uri="{BB962C8B-B14F-4D97-AF65-F5344CB8AC3E}">
        <p14:creationId xmlns="" xmlns:p14="http://schemas.microsoft.com/office/powerpoint/2010/main" val="1069060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ctr">
              <a:buNone/>
            </a:pPr>
            <a:r>
              <a:rPr lang="sr-Cyrl-RS" b="1" dirty="0" smtClean="0"/>
              <a:t>РОКОВИ </a:t>
            </a:r>
            <a:r>
              <a:rPr lang="sr-Cyrl-RS" b="1" dirty="0" smtClean="0"/>
              <a:t>ЗАСТАРЕЛОСТИ </a:t>
            </a:r>
          </a:p>
          <a:p>
            <a:pPr algn="ctr">
              <a:spcBef>
                <a:spcPts val="0"/>
              </a:spcBef>
              <a:buNone/>
            </a:pPr>
            <a:r>
              <a:rPr lang="sr-Cyrl-RS" i="1" dirty="0" smtClean="0"/>
              <a:t>(Закон о облигационим односима)</a:t>
            </a:r>
            <a:endParaRPr lang="sr-Cyrl-RS" i="1" dirty="0" smtClean="0"/>
          </a:p>
          <a:p>
            <a:pPr>
              <a:spcAft>
                <a:spcPts val="600"/>
              </a:spcAft>
            </a:pPr>
            <a:r>
              <a:rPr lang="sr-Cyrl-RS" sz="1800" dirty="0" smtClean="0"/>
              <a:t>Општи рок застарелости 10 година (Члан </a:t>
            </a:r>
            <a:r>
              <a:rPr lang="sr-Cyrl-RS" sz="1800" dirty="0" smtClean="0"/>
              <a:t>371 </a:t>
            </a:r>
            <a:r>
              <a:rPr lang="sr-Cyrl-RS" sz="1800" dirty="0" smtClean="0"/>
              <a:t>Закона)</a:t>
            </a:r>
          </a:p>
          <a:p>
            <a:pPr>
              <a:spcAft>
                <a:spcPts val="600"/>
              </a:spcAft>
            </a:pPr>
            <a:r>
              <a:rPr lang="sr-Cyrl-RS" sz="1800" dirty="0" smtClean="0"/>
              <a:t>Потраживања утврђена пред судом 10 година (Члан </a:t>
            </a:r>
            <a:r>
              <a:rPr lang="sr-Cyrl-RS" sz="1800" dirty="0" smtClean="0"/>
              <a:t>379 </a:t>
            </a:r>
            <a:r>
              <a:rPr lang="sr-Cyrl-RS" sz="1800" dirty="0" smtClean="0"/>
              <a:t>Закона)</a:t>
            </a:r>
          </a:p>
          <a:p>
            <a:pPr>
              <a:spcAft>
                <a:spcPts val="600"/>
              </a:spcAft>
            </a:pPr>
            <a:r>
              <a:rPr lang="sr-Cyrl-RS" sz="1800" dirty="0" smtClean="0"/>
              <a:t>Промет робе и услуга 3 </a:t>
            </a:r>
            <a:r>
              <a:rPr lang="sr-Cyrl-RS" sz="1800" dirty="0" smtClean="0"/>
              <a:t>године </a:t>
            </a:r>
            <a:r>
              <a:rPr lang="sr-Cyrl-RS" sz="1800" dirty="0" smtClean="0"/>
              <a:t>(Члан </a:t>
            </a:r>
            <a:r>
              <a:rPr lang="sr-Cyrl-RS" sz="1800" dirty="0" smtClean="0"/>
              <a:t>374 </a:t>
            </a:r>
            <a:r>
              <a:rPr lang="sr-Cyrl-RS" sz="1800" dirty="0" smtClean="0"/>
              <a:t>Закона)</a:t>
            </a:r>
          </a:p>
          <a:p>
            <a:pPr>
              <a:spcAft>
                <a:spcPts val="600"/>
              </a:spcAft>
            </a:pPr>
            <a:r>
              <a:rPr lang="sr-Cyrl-RS" sz="1800" dirty="0" smtClean="0"/>
              <a:t>Потраживања по основу закупнина 3 </a:t>
            </a:r>
            <a:r>
              <a:rPr lang="sr-Cyrl-RS" sz="1800" dirty="0" smtClean="0"/>
              <a:t>године </a:t>
            </a:r>
            <a:r>
              <a:rPr lang="sr-Cyrl-RS" sz="1800" dirty="0" smtClean="0"/>
              <a:t>(Члан </a:t>
            </a:r>
            <a:r>
              <a:rPr lang="sr-Cyrl-RS" sz="1800" dirty="0" smtClean="0"/>
              <a:t>375 </a:t>
            </a:r>
            <a:r>
              <a:rPr lang="sr-Cyrl-RS" sz="1800" dirty="0" smtClean="0"/>
              <a:t>Закона)</a:t>
            </a:r>
          </a:p>
          <a:p>
            <a:pPr>
              <a:spcAft>
                <a:spcPts val="600"/>
              </a:spcAft>
            </a:pPr>
            <a:r>
              <a:rPr lang="sr-Cyrl-RS" sz="1800" dirty="0" smtClean="0"/>
              <a:t>Накнада штете 3 </a:t>
            </a:r>
            <a:r>
              <a:rPr lang="sr-Cyrl-RS" sz="1800" dirty="0" smtClean="0"/>
              <a:t>године </a:t>
            </a:r>
            <a:r>
              <a:rPr lang="sr-Cyrl-RS" sz="1800" dirty="0" smtClean="0"/>
              <a:t>(Члан </a:t>
            </a:r>
            <a:r>
              <a:rPr lang="sr-Cyrl-RS" sz="1800" dirty="0" smtClean="0"/>
              <a:t>377 </a:t>
            </a:r>
            <a:r>
              <a:rPr lang="sr-Cyrl-RS" sz="1800" dirty="0" smtClean="0"/>
              <a:t>Закона)</a:t>
            </a:r>
          </a:p>
          <a:p>
            <a:pPr algn="just">
              <a:spcAft>
                <a:spcPts val="600"/>
              </a:spcAft>
            </a:pPr>
            <a:r>
              <a:rPr lang="sr-Cyrl-RS" sz="1800" dirty="0" smtClean="0"/>
              <a:t>Члан </a:t>
            </a:r>
            <a:r>
              <a:rPr lang="sr-Cyrl-RS" sz="1800" dirty="0" smtClean="0"/>
              <a:t>372 Закона</a:t>
            </a:r>
            <a:r>
              <a:rPr lang="sr-Cyrl-RS" sz="1800" dirty="0" smtClean="0"/>
              <a:t>: Повремена потраживања привремених давања која доспевају годишње или у краћим временским </a:t>
            </a:r>
            <a:r>
              <a:rPr lang="sr-Cyrl-RS" sz="1800" dirty="0" smtClean="0"/>
              <a:t>размацима, </a:t>
            </a:r>
            <a:r>
              <a:rPr lang="sr-Cyrl-RS" sz="1800" dirty="0" smtClean="0"/>
              <a:t>(Камата, издржавања и сл.), застаревају </a:t>
            </a:r>
            <a:r>
              <a:rPr lang="sr-Cyrl-RS" sz="1800" dirty="0" smtClean="0"/>
              <a:t>након три </a:t>
            </a:r>
            <a:r>
              <a:rPr lang="sr-Cyrl-RS" sz="1800" dirty="0" smtClean="0"/>
              <a:t>године од доспелости сваког појединог давања.</a:t>
            </a:r>
          </a:p>
          <a:p>
            <a:pPr algn="just">
              <a:spcAft>
                <a:spcPts val="600"/>
              </a:spcAft>
            </a:pPr>
            <a:r>
              <a:rPr lang="sr-Cyrl-RS" sz="1800" dirty="0" smtClean="0"/>
              <a:t>Члан </a:t>
            </a:r>
            <a:r>
              <a:rPr lang="sr-Cyrl-RS" sz="1800" dirty="0" smtClean="0"/>
              <a:t>373 </a:t>
            </a:r>
            <a:r>
              <a:rPr lang="sr-Cyrl-RS" sz="1800" dirty="0" smtClean="0"/>
              <a:t>Закона: Само право из ког проистичу повремена потраживања застарева за пет година. ( МФ)</a:t>
            </a:r>
          </a:p>
          <a:p>
            <a:endParaRPr lang="sr-Cyrl-RS" sz="1800" dirty="0" smtClean="0"/>
          </a:p>
        </p:txBody>
      </p:sp>
    </p:spTree>
    <p:extLst>
      <p:ext uri="{BB962C8B-B14F-4D97-AF65-F5344CB8AC3E}">
        <p14:creationId xmlns="" xmlns:p14="http://schemas.microsoft.com/office/powerpoint/2010/main" val="10690606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Cyrl-RS" dirty="0" smtClean="0"/>
              <a:t>Потраживања која застаревају у року од </a:t>
            </a:r>
            <a:r>
              <a:rPr lang="sr-Cyrl-RS" dirty="0" smtClean="0"/>
              <a:t>једне године</a:t>
            </a:r>
            <a:r>
              <a:rPr lang="sr-Cyrl-RS" dirty="0" smtClean="0"/>
              <a:t>:</a:t>
            </a:r>
          </a:p>
          <a:p>
            <a:r>
              <a:rPr lang="sr-Cyrl-RS" sz="1800" dirty="0" smtClean="0"/>
              <a:t>Члан </a:t>
            </a:r>
            <a:r>
              <a:rPr lang="sr-Cyrl-RS" sz="1800" dirty="0" smtClean="0"/>
              <a:t>378 Закона</a:t>
            </a:r>
            <a:r>
              <a:rPr lang="sr-Cyrl-RS" sz="1800" dirty="0" smtClean="0"/>
              <a:t>:</a:t>
            </a:r>
          </a:p>
          <a:p>
            <a:pPr lvl="1" algn="just"/>
            <a:r>
              <a:rPr lang="sr-Cyrl-RS" sz="1400" dirty="0" smtClean="0"/>
              <a:t>Испоручена топлотна и ел. </a:t>
            </a:r>
            <a:r>
              <a:rPr lang="sr-Cyrl-RS" sz="1400" dirty="0" smtClean="0"/>
              <a:t>енергија</a:t>
            </a:r>
            <a:r>
              <a:rPr lang="sr-Cyrl-RS" sz="1400" dirty="0" smtClean="0"/>
              <a:t>, плин, вода, димничарске услуге и за одржавање чистоће,  када је испорука извршена за потребе домаћинства;</a:t>
            </a:r>
          </a:p>
          <a:p>
            <a:pPr lvl="1" algn="just"/>
            <a:r>
              <a:rPr lang="sr-Cyrl-RS" sz="1400" dirty="0" smtClean="0"/>
              <a:t>Потраживања радио  - станице и радио – телевизијске станице  за употребу радио – пријемника  и телевизијског </a:t>
            </a:r>
            <a:r>
              <a:rPr lang="sr-Cyrl-RS" sz="1400" dirty="0" smtClean="0"/>
              <a:t>пријемника;</a:t>
            </a:r>
            <a:endParaRPr lang="sr-Cyrl-RS" sz="1400" dirty="0" smtClean="0"/>
          </a:p>
          <a:p>
            <a:pPr lvl="1" algn="just"/>
            <a:r>
              <a:rPr lang="sr-Cyrl-RS" sz="1400" dirty="0" smtClean="0"/>
              <a:t>Потраживања поште, телеграфа и телефона за употребу телефона  и </a:t>
            </a:r>
            <a:r>
              <a:rPr lang="sr-Cyrl-RS" sz="1400" dirty="0" smtClean="0"/>
              <a:t>поштанских преградака</a:t>
            </a:r>
            <a:r>
              <a:rPr lang="sr-Cyrl-RS" sz="1400" dirty="0" smtClean="0"/>
              <a:t>, као и друга њихова потраживања која се наплаћују у тромесечним или краћим роковима;</a:t>
            </a:r>
          </a:p>
          <a:p>
            <a:pPr lvl="1" algn="just"/>
            <a:r>
              <a:rPr lang="sr-Cyrl-RS" sz="1400" dirty="0" smtClean="0"/>
              <a:t>Потраживање  претплате на повремене публикације, рачунајући од истека времена за које је публикација </a:t>
            </a:r>
            <a:r>
              <a:rPr lang="sr-Cyrl-RS" sz="1400" dirty="0" smtClean="0"/>
              <a:t>наручена.</a:t>
            </a:r>
            <a:endParaRPr lang="sr-Cyrl-RS" sz="1400" dirty="0" smtClean="0"/>
          </a:p>
          <a:p>
            <a:pPr lvl="1"/>
            <a:endParaRPr lang="sr-Cyrl-RS" sz="1400" dirty="0" smtClean="0"/>
          </a:p>
          <a:p>
            <a:pPr lvl="1">
              <a:buNone/>
            </a:pPr>
            <a:r>
              <a:rPr lang="sr-Cyrl-RS" sz="1400" b="1" i="1" dirty="0" smtClean="0"/>
              <a:t>Застаревање тече иако је настављено са пружањем услуга или испоруком робе.</a:t>
            </a:r>
          </a:p>
        </p:txBody>
      </p:sp>
    </p:spTree>
    <p:extLst>
      <p:ext uri="{BB962C8B-B14F-4D97-AF65-F5344CB8AC3E}">
        <p14:creationId xmlns="" xmlns:p14="http://schemas.microsoft.com/office/powerpoint/2010/main" val="1069060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Cyrl-RS" dirty="0" smtClean="0"/>
              <a:t>РОКОВИ ЗАСТАРЕЛОСТИ КОД УГОВОРА О </a:t>
            </a:r>
            <a:r>
              <a:rPr lang="sr-Cyrl-RS" dirty="0" smtClean="0"/>
              <a:t>ОСИГУРАЊУ</a:t>
            </a:r>
          </a:p>
          <a:p>
            <a:pPr algn="ctr">
              <a:buNone/>
            </a:pPr>
            <a:endParaRPr lang="sr-Cyrl-RS" dirty="0" smtClean="0"/>
          </a:p>
          <a:p>
            <a:pPr algn="just"/>
            <a:r>
              <a:rPr lang="sr-Cyrl-RS" sz="1800" dirty="0" smtClean="0"/>
              <a:t>Потраживања уговарача осигурања, односно трећег лица из уговора о осигурању живота застаревају у року од пет година;</a:t>
            </a:r>
          </a:p>
          <a:p>
            <a:pPr algn="just">
              <a:spcAft>
                <a:spcPts val="1200"/>
              </a:spcAft>
            </a:pPr>
            <a:r>
              <a:rPr lang="sr-Cyrl-RS" sz="1800" dirty="0" smtClean="0"/>
              <a:t>Потраживања из осталих уговора о осигурању  застаревају у року од три године.</a:t>
            </a:r>
          </a:p>
          <a:p>
            <a:pPr lvl="1" algn="just">
              <a:spcAft>
                <a:spcPts val="1200"/>
              </a:spcAft>
            </a:pPr>
            <a:r>
              <a:rPr lang="sr-Cyrl-RS" sz="1400" dirty="0" smtClean="0"/>
              <a:t>Ако </a:t>
            </a:r>
            <a:r>
              <a:rPr lang="sr-Cyrl-RS" sz="1400" dirty="0" smtClean="0"/>
              <a:t>заинтресовано </a:t>
            </a:r>
            <a:r>
              <a:rPr lang="sr-Cyrl-RS" sz="1400" dirty="0" smtClean="0"/>
              <a:t>лице докаже да до дана застарелости није знало да се  догодио осигурани случај, застаревање почиње од дана када је за то сазнало, с тим што </a:t>
            </a:r>
            <a:r>
              <a:rPr lang="sr-Cyrl-RS" sz="1400" dirty="0" smtClean="0"/>
              <a:t>потраживање код осигурања живота  </a:t>
            </a:r>
            <a:r>
              <a:rPr lang="sr-Cyrl-RS" sz="1400" dirty="0" smtClean="0"/>
              <a:t>застарева за десет година, а код осталих уговора о осигурању </a:t>
            </a:r>
            <a:r>
              <a:rPr lang="sr-Cyrl-RS" sz="1400" dirty="0" smtClean="0"/>
              <a:t>за пет година.</a:t>
            </a:r>
            <a:endParaRPr lang="sr-Cyrl-RS" sz="1400" dirty="0" smtClean="0"/>
          </a:p>
          <a:p>
            <a:pPr lvl="1" algn="just">
              <a:spcAft>
                <a:spcPts val="1200"/>
              </a:spcAft>
            </a:pPr>
            <a:r>
              <a:rPr lang="sr-Cyrl-RS" sz="1400" dirty="0" smtClean="0"/>
              <a:t>Ако је потраживање тражено судским </a:t>
            </a:r>
            <a:r>
              <a:rPr lang="sr-Cyrl-RS" sz="1400" dirty="0" smtClean="0"/>
              <a:t>путем, </a:t>
            </a:r>
            <a:r>
              <a:rPr lang="sr-Cyrl-RS" sz="1400" dirty="0" smtClean="0"/>
              <a:t>застарелост почиње да тече  од дана дана када је ошгтећено лице  тражило накнаду судским путем.</a:t>
            </a:r>
          </a:p>
          <a:p>
            <a:endParaRPr lang="sr-Latn-RS" sz="1800" dirty="0"/>
          </a:p>
        </p:txBody>
      </p:sp>
    </p:spTree>
    <p:extLst>
      <p:ext uri="{BB962C8B-B14F-4D97-AF65-F5344CB8AC3E}">
        <p14:creationId xmlns="" xmlns:p14="http://schemas.microsoft.com/office/powerpoint/2010/main" val="1069060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ЗАСТОЈ ЗАСТАРЕВАЊА ( Члан 381-386)</a:t>
            </a:r>
          </a:p>
          <a:p>
            <a:r>
              <a:rPr lang="sr-Cyrl-RS" dirty="0" smtClean="0"/>
              <a:t>ПРЕКИД ЗАСТАРЕВАЊА (Члан 383-393)</a:t>
            </a:r>
          </a:p>
          <a:p>
            <a:pPr algn="just"/>
            <a:r>
              <a:rPr lang="sr-Cyrl-RS" dirty="0" smtClean="0"/>
              <a:t>СЛАЊЕ ОПОМЕНЕ НИЈЕ РАДЊА КОЈА ДОВОДИ ДО ПРЕКИДА ЗАСТАРЕВАЊА ПОТРАЖИВАЊА, ВЕЋ МОРА ДА СЕ ПОКРЕНЕ КОНКРЕТНИ ПОСТУПАК ПРЕД НАДЛЕЖНИМ ОРГАНОМ.</a:t>
            </a:r>
            <a:endParaRPr lang="sr-Latn-RS" dirty="0"/>
          </a:p>
        </p:txBody>
      </p:sp>
    </p:spTree>
    <p:extLst>
      <p:ext uri="{BB962C8B-B14F-4D97-AF65-F5344CB8AC3E}">
        <p14:creationId xmlns="" xmlns:p14="http://schemas.microsoft.com/office/powerpoint/2010/main" val="1069060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27584" y="116632"/>
            <a:ext cx="8316416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B5974154-05EE-451D-B9B5-AA99453F9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r-Cyrl-RS" b="1" i="1" dirty="0" smtClean="0"/>
              <a:t>ЗАКОНСКА РЕГУЛАТИВА</a:t>
            </a:r>
            <a:endParaRPr lang="sr-Cyrl-RS" dirty="0" smtClean="0"/>
          </a:p>
          <a:p>
            <a:pPr algn="just">
              <a:spcAft>
                <a:spcPts val="1200"/>
              </a:spcAft>
              <a:buNone/>
            </a:pPr>
            <a:r>
              <a:rPr lang="sr-Cyrl-RS" sz="1800" b="1" dirty="0" smtClean="0"/>
              <a:t>1.	Закон о стечају  “Сл</a:t>
            </a:r>
            <a:r>
              <a:rPr lang="sr-Cyrl-RS" sz="1800" b="1" dirty="0" smtClean="0"/>
              <a:t>.</a:t>
            </a:r>
            <a:r>
              <a:rPr lang="en-US" sz="1800" b="1" dirty="0" smtClean="0"/>
              <a:t> </a:t>
            </a:r>
            <a:r>
              <a:rPr lang="sr-Cyrl-RS" sz="1800" b="1" dirty="0" smtClean="0"/>
              <a:t>гласник </a:t>
            </a:r>
            <a:r>
              <a:rPr lang="sr-Cyrl-RS" sz="1800" b="1" dirty="0" smtClean="0"/>
              <a:t>РС” </a:t>
            </a:r>
            <a:r>
              <a:rPr lang="sr-Cyrl-RS" sz="1800" b="1" dirty="0" smtClean="0"/>
              <a:t>бр</a:t>
            </a:r>
            <a:r>
              <a:rPr lang="sr-Cyrl-RS" sz="1800" b="1" dirty="0" smtClean="0"/>
              <a:t>. 104/2009, 99/2011...44/2018, </a:t>
            </a:r>
            <a:r>
              <a:rPr lang="sr-Cyrl-RS" sz="1800" b="1" dirty="0" smtClean="0"/>
              <a:t>95/2018</a:t>
            </a:r>
          </a:p>
          <a:p>
            <a:pPr algn="just">
              <a:spcAft>
                <a:spcPts val="1200"/>
              </a:spcAft>
              <a:buAutoNum type="arabicPeriod" startAt="2"/>
            </a:pPr>
            <a:r>
              <a:rPr lang="sr-Cyrl-RS" sz="1800" b="1" dirty="0" smtClean="0"/>
              <a:t>Закон </a:t>
            </a:r>
            <a:r>
              <a:rPr lang="sr-Cyrl-RS" sz="1800" b="1" dirty="0" smtClean="0"/>
              <a:t>о рачуноводству  “Сл</a:t>
            </a:r>
            <a:r>
              <a:rPr lang="sr-Cyrl-RS" sz="1800" b="1" dirty="0" smtClean="0"/>
              <a:t>. гласник </a:t>
            </a:r>
            <a:r>
              <a:rPr lang="sr-Cyrl-RS" sz="1800" b="1" dirty="0" smtClean="0"/>
              <a:t>РС” бр. 65/2013...</a:t>
            </a:r>
            <a:r>
              <a:rPr lang="sr-Cyrl-RS" sz="1800" b="1" dirty="0" smtClean="0"/>
              <a:t>73/2019</a:t>
            </a:r>
            <a:endParaRPr lang="sr-Cyrl-RS" sz="1800" b="1" dirty="0" smtClean="0"/>
          </a:p>
          <a:p>
            <a:pPr algn="just">
              <a:spcAft>
                <a:spcPts val="1200"/>
              </a:spcAft>
              <a:buAutoNum type="arabicPeriod" startAt="2"/>
            </a:pPr>
            <a:r>
              <a:rPr lang="sr-Cyrl-RS" sz="1800" b="1" dirty="0" smtClean="0"/>
              <a:t>Правилник о начину и роковима вршења пописа и усклађивања књиговодственог стања са стварним стањем “Сл</a:t>
            </a:r>
            <a:r>
              <a:rPr lang="sr-Cyrl-RS" sz="1800" b="1" dirty="0" smtClean="0"/>
              <a:t>. гласник </a:t>
            </a:r>
            <a:r>
              <a:rPr lang="sr-Cyrl-RS" sz="1800" b="1" dirty="0" smtClean="0"/>
              <a:t>РС” </a:t>
            </a:r>
            <a:r>
              <a:rPr lang="sr-Cyrl-RS" sz="1800" b="1" dirty="0" smtClean="0"/>
              <a:t>бр. 118/2013</a:t>
            </a:r>
            <a:r>
              <a:rPr lang="sr-Cyrl-RS" sz="1800" b="1" dirty="0" smtClean="0"/>
              <a:t>, 137/2014,  89/2020</a:t>
            </a:r>
            <a:r>
              <a:rPr lang="sr-Cyrl-RS" sz="1800" b="1" dirty="0" smtClean="0"/>
              <a:t>)</a:t>
            </a:r>
            <a:endParaRPr lang="sr-Cyrl-RS" sz="1800" b="1" dirty="0" smtClean="0"/>
          </a:p>
          <a:p>
            <a:pPr algn="just">
              <a:spcAft>
                <a:spcPts val="1200"/>
              </a:spcAft>
              <a:buAutoNum type="arabicPeriod" startAt="2"/>
            </a:pPr>
            <a:r>
              <a:rPr lang="sr-Cyrl-RS" sz="1800" b="1" dirty="0" smtClean="0"/>
              <a:t>Закон о пореском поступку и пореској администрацији “</a:t>
            </a:r>
            <a:r>
              <a:rPr lang="sr-Cyrl-RS" sz="1800" b="1" dirty="0" smtClean="0"/>
              <a:t>Сл. гласник </a:t>
            </a:r>
            <a:r>
              <a:rPr lang="sr-Cyrl-RS" sz="1800" b="1" dirty="0" smtClean="0"/>
              <a:t>РС” </a:t>
            </a:r>
            <a:r>
              <a:rPr lang="sr-Cyrl-RS" sz="1800" b="1" dirty="0" smtClean="0"/>
              <a:t>бр</a:t>
            </a:r>
            <a:r>
              <a:rPr lang="sr-Cyrl-RS" sz="1800" b="1" dirty="0" smtClean="0"/>
              <a:t>. 84/2002 ...144/2020</a:t>
            </a:r>
          </a:p>
          <a:p>
            <a:pPr algn="just">
              <a:spcAft>
                <a:spcPts val="1200"/>
              </a:spcAft>
              <a:buAutoNum type="arabicPeriod" startAt="2"/>
            </a:pPr>
            <a:r>
              <a:rPr lang="sr-Cyrl-RS" sz="1800" b="1" dirty="0" smtClean="0"/>
              <a:t>Закон о ПДВ  “Сл</a:t>
            </a:r>
            <a:r>
              <a:rPr lang="sr-Cyrl-RS" sz="1800" b="1" dirty="0" smtClean="0"/>
              <a:t>. гласник </a:t>
            </a:r>
            <a:r>
              <a:rPr lang="sr-Cyrl-RS" sz="1800" b="1" dirty="0" smtClean="0"/>
              <a:t>РС “ </a:t>
            </a:r>
            <a:r>
              <a:rPr lang="sr-Cyrl-RS" sz="1800" b="1" dirty="0" smtClean="0"/>
              <a:t>бр</a:t>
            </a:r>
            <a:r>
              <a:rPr lang="sr-Cyrl-RS" sz="1800" b="1" dirty="0" smtClean="0"/>
              <a:t>. 84/2004...8/2020, 153/2020</a:t>
            </a:r>
          </a:p>
          <a:p>
            <a:pPr algn="just">
              <a:spcAft>
                <a:spcPts val="1200"/>
              </a:spcAft>
              <a:buAutoNum type="arabicPeriod" startAt="2"/>
            </a:pPr>
            <a:r>
              <a:rPr lang="sr-Cyrl-RS" sz="1800" b="1" dirty="0" smtClean="0"/>
              <a:t>Закон о архивској грађи и архивској делатности  “Сл. </a:t>
            </a:r>
            <a:r>
              <a:rPr lang="sr-Cyrl-RS" sz="1800" b="1" dirty="0" smtClean="0"/>
              <a:t>гласник </a:t>
            </a:r>
            <a:r>
              <a:rPr lang="sr-Cyrl-RS" sz="1800" b="1" dirty="0" smtClean="0"/>
              <a:t>РС” </a:t>
            </a:r>
            <a:r>
              <a:rPr lang="sr-Cyrl-RS" sz="1800" b="1" dirty="0" smtClean="0"/>
              <a:t> бр. 6/2020</a:t>
            </a:r>
            <a:endParaRPr lang="sr-Latn-RS" sz="1800" b="1" dirty="0"/>
          </a:p>
        </p:txBody>
      </p:sp>
    </p:spTree>
    <p:extLst>
      <p:ext uri="{BB962C8B-B14F-4D97-AF65-F5344CB8AC3E}">
        <p14:creationId xmlns="" xmlns:p14="http://schemas.microsoft.com/office/powerpoint/2010/main" val="650369894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Cyrl-RS" dirty="0" smtClean="0"/>
              <a:t>ЗАСТАРЕЛОСТ ПОТРАЖИВАЊА ИЗ РАДНОГ ОДНОСА </a:t>
            </a:r>
            <a:endParaRPr lang="sr-Cyrl-RS" dirty="0" smtClean="0"/>
          </a:p>
          <a:p>
            <a:pPr lvl="1"/>
            <a:endParaRPr lang="sr-Cyrl-RS" sz="1800" dirty="0" smtClean="0"/>
          </a:p>
          <a:p>
            <a:pPr lvl="1"/>
            <a:endParaRPr lang="sr-Cyrl-RS" sz="1800" dirty="0" smtClean="0"/>
          </a:p>
          <a:p>
            <a:pPr lvl="1"/>
            <a:r>
              <a:rPr lang="sr-Cyrl-RS" sz="1800" dirty="0" smtClean="0"/>
              <a:t>Члан 196 </a:t>
            </a:r>
            <a:r>
              <a:rPr lang="sr-Cyrl-RS" sz="1800" dirty="0" smtClean="0"/>
              <a:t>Закона о раду  (“Сл. </a:t>
            </a:r>
            <a:r>
              <a:rPr lang="sr-Cyrl-RS" sz="1800" dirty="0" smtClean="0"/>
              <a:t>гласник </a:t>
            </a:r>
            <a:r>
              <a:rPr lang="sr-Cyrl-RS" sz="1800" dirty="0" smtClean="0"/>
              <a:t>Рс” </a:t>
            </a:r>
            <a:r>
              <a:rPr lang="sr-Cyrl-RS" sz="1800" dirty="0" smtClean="0"/>
              <a:t>број 24/2005</a:t>
            </a:r>
            <a:r>
              <a:rPr lang="sr-Cyrl-RS" sz="1800" dirty="0" smtClean="0"/>
              <a:t>)</a:t>
            </a:r>
          </a:p>
          <a:p>
            <a:pPr lvl="1"/>
            <a:r>
              <a:rPr lang="sr-Cyrl-RS" sz="1800" dirty="0" smtClean="0"/>
              <a:t>Члан </a:t>
            </a:r>
            <a:r>
              <a:rPr lang="sr-Cyrl-RS" sz="1800" dirty="0" smtClean="0"/>
              <a:t>372 </a:t>
            </a:r>
            <a:r>
              <a:rPr lang="sr-Cyrl-RS" sz="1800" dirty="0" smtClean="0"/>
              <a:t>Закона о облигационим односима</a:t>
            </a:r>
          </a:p>
          <a:p>
            <a:pPr lvl="1"/>
            <a:r>
              <a:rPr lang="sr-Cyrl-RS" sz="1800" dirty="0" smtClean="0"/>
              <a:t>Члан </a:t>
            </a:r>
            <a:r>
              <a:rPr lang="sr-Cyrl-RS" sz="1800" dirty="0" smtClean="0"/>
              <a:t>376 </a:t>
            </a:r>
            <a:r>
              <a:rPr lang="sr-Cyrl-RS" sz="1800" dirty="0" smtClean="0"/>
              <a:t>Закона о облигационим односима</a:t>
            </a:r>
          </a:p>
          <a:p>
            <a:pPr lvl="2"/>
            <a:r>
              <a:rPr lang="sr-Cyrl-RS" sz="1400" dirty="0" smtClean="0"/>
              <a:t>Потраживања  накнаде проузрокувача штете </a:t>
            </a:r>
          </a:p>
          <a:p>
            <a:pPr lvl="2"/>
            <a:endParaRPr lang="sr-Cyrl-RS" sz="1400" dirty="0" smtClean="0"/>
          </a:p>
          <a:p>
            <a:pPr lvl="1" algn="just">
              <a:buFont typeface="Wingdings" pitchFamily="2" charset="2"/>
              <a:buChar char="v"/>
            </a:pPr>
            <a:r>
              <a:rPr lang="sr-Cyrl-RS" sz="1800" dirty="0" smtClean="0"/>
              <a:t>Рокови застарелости се прекидају признањем дуга од стране дужника или подизањем тужбе. </a:t>
            </a:r>
          </a:p>
        </p:txBody>
      </p:sp>
    </p:spTree>
    <p:extLst>
      <p:ext uri="{BB962C8B-B14F-4D97-AF65-F5344CB8AC3E}">
        <p14:creationId xmlns="" xmlns:p14="http://schemas.microsoft.com/office/powerpoint/2010/main" val="10690606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Cyrl-RS" dirty="0" smtClean="0"/>
              <a:t>ЗАСТАРЕЛОСТ ПОТРАЖИВАЊА КРОЗ АКТУЕЛНУ СУДСКУ ПРАКСУ</a:t>
            </a:r>
          </a:p>
          <a:p>
            <a:r>
              <a:rPr lang="sr-Cyrl-RS" sz="2000" dirty="0" smtClean="0"/>
              <a:t>Члан </a:t>
            </a:r>
            <a:r>
              <a:rPr lang="sr-Cyrl-RS" sz="2000" dirty="0" smtClean="0"/>
              <a:t>374 </a:t>
            </a:r>
            <a:r>
              <a:rPr lang="sr-Cyrl-RS" sz="2000" dirty="0" smtClean="0"/>
              <a:t>Закона</a:t>
            </a:r>
          </a:p>
          <a:p>
            <a:pPr lvl="1" algn="just"/>
            <a:r>
              <a:rPr lang="sr-Cyrl-RS" sz="1600" dirty="0" smtClean="0"/>
              <a:t>Промет </a:t>
            </a:r>
            <a:r>
              <a:rPr lang="sr-Cyrl-RS" sz="1600" dirty="0" smtClean="0"/>
              <a:t>робе </a:t>
            </a:r>
            <a:r>
              <a:rPr lang="sr-Cyrl-RS" sz="1600" dirty="0" smtClean="0"/>
              <a:t>и </a:t>
            </a:r>
            <a:r>
              <a:rPr lang="sr-Cyrl-RS" sz="1600" dirty="0" smtClean="0"/>
              <a:t>услуга, застарева </a:t>
            </a:r>
            <a:r>
              <a:rPr lang="sr-Cyrl-RS" sz="1600" dirty="0" smtClean="0"/>
              <a:t>у року од три године,  а тече одвојено за сваку испоруку робе </a:t>
            </a:r>
            <a:r>
              <a:rPr lang="sr-Cyrl-RS" sz="1600" dirty="0" smtClean="0"/>
              <a:t>или </a:t>
            </a:r>
            <a:r>
              <a:rPr lang="sr-Cyrl-RS" sz="1600" dirty="0" smtClean="0"/>
              <a:t>услугу.</a:t>
            </a:r>
          </a:p>
          <a:p>
            <a:pPr lvl="1" algn="just"/>
            <a:r>
              <a:rPr lang="sr-Cyrl-RS" sz="1600" dirty="0" smtClean="0"/>
              <a:t>Поднета тужба која се због недоласка странака сматра повученом не прекида застарелост.</a:t>
            </a:r>
          </a:p>
          <a:p>
            <a:pPr lvl="1" algn="just"/>
            <a:r>
              <a:rPr lang="sr-Cyrl-RS" sz="1600" dirty="0" smtClean="0"/>
              <a:t>Рок застарелости за потраживања у вези са и након раскида уговора, када се искључује основ по коме дужник држи новац повериоца износи 10 година у смислу члана </a:t>
            </a:r>
            <a:r>
              <a:rPr lang="sr-Cyrl-RS" sz="1600" dirty="0" smtClean="0"/>
              <a:t>371 </a:t>
            </a:r>
            <a:r>
              <a:rPr lang="sr-Cyrl-RS" sz="1600" dirty="0" smtClean="0"/>
              <a:t>Закона.</a:t>
            </a:r>
          </a:p>
          <a:p>
            <a:pPr lvl="1" algn="just"/>
            <a:r>
              <a:rPr lang="sr-Cyrl-RS" sz="1600" dirty="0" smtClean="0"/>
              <a:t>Потраживања по протоколу о сравњењу </a:t>
            </a:r>
            <a:r>
              <a:rPr lang="sr-Cyrl-RS" sz="1600" dirty="0" smtClean="0"/>
              <a:t>међусобних </a:t>
            </a:r>
            <a:r>
              <a:rPr lang="sr-Cyrl-RS" sz="1600" dirty="0" smtClean="0"/>
              <a:t>потраживања </a:t>
            </a:r>
            <a:r>
              <a:rPr lang="sr-Cyrl-RS" sz="1600" dirty="0" smtClean="0"/>
              <a:t>застаревају </a:t>
            </a:r>
            <a:r>
              <a:rPr lang="sr-Cyrl-RS" sz="1600" dirty="0" smtClean="0"/>
              <a:t>за три </a:t>
            </a:r>
            <a:r>
              <a:rPr lang="sr-Cyrl-RS" sz="1600" dirty="0" smtClean="0"/>
              <a:t>године, </a:t>
            </a:r>
            <a:r>
              <a:rPr lang="sr-Cyrl-RS" sz="1600" dirty="0" smtClean="0"/>
              <a:t>као и цене за изведене радове  из уговора о </a:t>
            </a:r>
            <a:r>
              <a:rPr lang="sr-Cyrl-RS" sz="1600" dirty="0" smtClean="0"/>
              <a:t>грађењу </a:t>
            </a:r>
            <a:r>
              <a:rPr lang="sr-Cyrl-RS" sz="1600" dirty="0" smtClean="0"/>
              <a:t>по привременој ситуацији, са тачно одређеним износом од доспелости за плаћање, као и потраживања из уговора о размени.</a:t>
            </a:r>
            <a:endParaRPr lang="sr-Latn-RS" sz="1600" dirty="0"/>
          </a:p>
        </p:txBody>
      </p:sp>
    </p:spTree>
    <p:extLst>
      <p:ext uri="{BB962C8B-B14F-4D97-AF65-F5344CB8AC3E}">
        <p14:creationId xmlns="" xmlns:p14="http://schemas.microsoft.com/office/powerpoint/2010/main" val="10690606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sz="1800" dirty="0" smtClean="0"/>
              <a:t>Одрицање од </a:t>
            </a:r>
            <a:r>
              <a:rPr lang="sr-Cyrl-RS" sz="1800" dirty="0" smtClean="0"/>
              <a:t>застарелости која је већ наступила има </a:t>
            </a:r>
            <a:r>
              <a:rPr lang="sr-Cyrl-RS" sz="1800" dirty="0" smtClean="0"/>
              <a:t>индентичне  правне последице као и прекид </a:t>
            </a:r>
            <a:r>
              <a:rPr lang="sr-Cyrl-RS" sz="1800" dirty="0" smtClean="0"/>
              <a:t>застарелости, </a:t>
            </a:r>
            <a:r>
              <a:rPr lang="sr-Cyrl-RS" sz="1800" dirty="0" smtClean="0"/>
              <a:t>односно рок застарелости </a:t>
            </a:r>
            <a:r>
              <a:rPr lang="sr-Cyrl-RS" sz="1800" dirty="0" smtClean="0"/>
              <a:t>почиње </a:t>
            </a:r>
            <a:r>
              <a:rPr lang="sr-Cyrl-RS" sz="1800" dirty="0" smtClean="0"/>
              <a:t>изнова да тече.</a:t>
            </a:r>
          </a:p>
          <a:p>
            <a:pPr algn="just"/>
            <a:r>
              <a:rPr lang="sr-Cyrl-RS" sz="1800" dirty="0" smtClean="0"/>
              <a:t>Заложно </a:t>
            </a:r>
            <a:r>
              <a:rPr lang="sr-Cyrl-RS" sz="1800" dirty="0" smtClean="0"/>
              <a:t>право даје могућност за наплату потраживања.</a:t>
            </a:r>
          </a:p>
          <a:p>
            <a:pPr algn="just"/>
            <a:r>
              <a:rPr lang="sr-Cyrl-RS" sz="1800" dirty="0" smtClean="0"/>
              <a:t>Рок застарелости </a:t>
            </a:r>
            <a:r>
              <a:rPr lang="sr-Cyrl-RS" sz="1800" dirty="0" smtClean="0"/>
              <a:t>у </a:t>
            </a:r>
            <a:r>
              <a:rPr lang="sr-Cyrl-RS" sz="1800" dirty="0" smtClean="0"/>
              <a:t>међународној купопродаји робе и услуга застарева за </a:t>
            </a:r>
            <a:r>
              <a:rPr lang="sr-Cyrl-RS" sz="1800" dirty="0" smtClean="0"/>
              <a:t>четири </a:t>
            </a:r>
            <a:r>
              <a:rPr lang="sr-Cyrl-RS" sz="1800" dirty="0" smtClean="0"/>
              <a:t>године.</a:t>
            </a:r>
          </a:p>
          <a:p>
            <a:pPr algn="just"/>
            <a:r>
              <a:rPr lang="sr-Cyrl-RS" sz="1800" dirty="0" smtClean="0"/>
              <a:t>Исплатом </a:t>
            </a:r>
            <a:r>
              <a:rPr lang="sr-Cyrl-RS" sz="1800" dirty="0" smtClean="0"/>
              <a:t>главног дуга, прекида се застарелост </a:t>
            </a:r>
            <a:r>
              <a:rPr lang="sr-Cyrl-RS" sz="1800" dirty="0" smtClean="0"/>
              <a:t>камате.</a:t>
            </a:r>
            <a:endParaRPr lang="sr-Cyrl-RS" sz="1800" dirty="0" smtClean="0"/>
          </a:p>
          <a:p>
            <a:pPr algn="just"/>
            <a:r>
              <a:rPr lang="sr-Cyrl-RS" sz="1800" dirty="0" smtClean="0"/>
              <a:t>Застарелост се </a:t>
            </a:r>
            <a:r>
              <a:rPr lang="sr-Cyrl-RS" sz="1800" dirty="0" smtClean="0"/>
              <a:t>не </a:t>
            </a:r>
            <a:r>
              <a:rPr lang="sr-Cyrl-RS" sz="1800" dirty="0" smtClean="0"/>
              <a:t>истиче у ревизији против пресуде </a:t>
            </a:r>
            <a:r>
              <a:rPr lang="sr-Cyrl-RS" sz="1800" dirty="0" smtClean="0"/>
              <a:t>донете </a:t>
            </a:r>
            <a:r>
              <a:rPr lang="sr-Cyrl-RS" sz="1800" dirty="0" smtClean="0"/>
              <a:t>у другом </a:t>
            </a:r>
            <a:r>
              <a:rPr lang="sr-Cyrl-RS" sz="1800" dirty="0" smtClean="0"/>
              <a:t>степену</a:t>
            </a:r>
            <a:r>
              <a:rPr lang="sr-Cyrl-RS" sz="1800" dirty="0" smtClean="0"/>
              <a:t>.</a:t>
            </a:r>
          </a:p>
          <a:p>
            <a:pPr algn="just"/>
            <a:r>
              <a:rPr lang="sr-Cyrl-RS" sz="1800" dirty="0" smtClean="0"/>
              <a:t>Застарелост потраживања из уговора о лизингу застарева у року од </a:t>
            </a:r>
            <a:r>
              <a:rPr lang="sr-Cyrl-RS" sz="1800" dirty="0" smtClean="0"/>
              <a:t>десет година.</a:t>
            </a:r>
            <a:endParaRPr lang="sr-Cyrl-RS" sz="1800" dirty="0" smtClean="0"/>
          </a:p>
          <a:p>
            <a:pPr algn="just"/>
            <a:r>
              <a:rPr lang="sr-Cyrl-RS" sz="1800" dirty="0" smtClean="0"/>
              <a:t>У смислу члана </a:t>
            </a:r>
            <a:r>
              <a:rPr lang="sr-Cyrl-RS" sz="1800" dirty="0" smtClean="0"/>
              <a:t>383 </a:t>
            </a:r>
            <a:r>
              <a:rPr lang="sr-Cyrl-RS" sz="1800" dirty="0" smtClean="0"/>
              <a:t>Закона о застарелости потраживања, застаревање не тече за све време за које је повериоцу било немогуће због несавладивих препрека да судским путем захтева испуњење обавезе.</a:t>
            </a:r>
            <a:endParaRPr lang="sr-Latn-RS" sz="1800" dirty="0"/>
          </a:p>
        </p:txBody>
      </p:sp>
    </p:spTree>
    <p:extLst>
      <p:ext uri="{BB962C8B-B14F-4D97-AF65-F5344CB8AC3E}">
        <p14:creationId xmlns="" xmlns:p14="http://schemas.microsoft.com/office/powerpoint/2010/main" val="10690606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Cyrl-RS" dirty="0" smtClean="0"/>
              <a:t>РАЧУНОВОДСТВЕНИ АСПЕКТИ</a:t>
            </a:r>
          </a:p>
          <a:p>
            <a:pPr algn="just">
              <a:buNone/>
            </a:pPr>
            <a:r>
              <a:rPr lang="sr-Cyrl-RS" sz="1800" b="1" i="1" dirty="0" smtClean="0"/>
              <a:t>Отварањем стечајног поступка сматра се да је почела нова пословна година</a:t>
            </a:r>
          </a:p>
          <a:p>
            <a:pPr algn="just">
              <a:buNone/>
            </a:pPr>
            <a:r>
              <a:rPr lang="sr-Cyrl-RS" sz="1800" b="1" i="1" dirty="0" smtClean="0"/>
              <a:t>( Члан </a:t>
            </a:r>
            <a:r>
              <a:rPr lang="sr-Cyrl-RS" sz="1800" b="1" i="1" dirty="0" smtClean="0"/>
              <a:t>110 </a:t>
            </a:r>
            <a:r>
              <a:rPr lang="sr-Cyrl-RS" sz="1800" b="1" i="1" dirty="0" smtClean="0"/>
              <a:t>став </a:t>
            </a:r>
            <a:r>
              <a:rPr lang="sr-Cyrl-RS" sz="1800" b="1" i="1" dirty="0" smtClean="0"/>
              <a:t>2)</a:t>
            </a:r>
            <a:endParaRPr lang="sr-Cyrl-RS" sz="1800" b="1" i="1" dirty="0" smtClean="0"/>
          </a:p>
          <a:p>
            <a:pPr algn="just"/>
            <a:r>
              <a:rPr lang="sr-Cyrl-RS" sz="1800" dirty="0" smtClean="0"/>
              <a:t>Тачно утврђивање  власништва, одговорних лица и повезаних лица</a:t>
            </a:r>
          </a:p>
          <a:p>
            <a:pPr algn="just"/>
            <a:r>
              <a:rPr lang="sr-Cyrl-RS" sz="1800" dirty="0" smtClean="0"/>
              <a:t>Тачно утврђивање </a:t>
            </a:r>
            <a:r>
              <a:rPr lang="sr-Cyrl-RS" sz="1800" dirty="0" smtClean="0"/>
              <a:t>имовине стечајног </a:t>
            </a:r>
            <a:r>
              <a:rPr lang="sr-Cyrl-RS" sz="1800" dirty="0" smtClean="0"/>
              <a:t>дужника, </a:t>
            </a:r>
            <a:r>
              <a:rPr lang="sr-Cyrl-RS" sz="1800" dirty="0" smtClean="0"/>
              <a:t>проналажење имовине </a:t>
            </a:r>
            <a:r>
              <a:rPr lang="sr-Cyrl-RS" sz="1800" dirty="0" smtClean="0"/>
              <a:t>које </a:t>
            </a:r>
            <a:r>
              <a:rPr lang="sr-Cyrl-RS" sz="1800" dirty="0" smtClean="0"/>
              <a:t>нема на основу пописа</a:t>
            </a:r>
          </a:p>
          <a:p>
            <a:pPr algn="just"/>
            <a:r>
              <a:rPr lang="sr-Cyrl-RS" sz="1800" dirty="0" smtClean="0"/>
              <a:t>Формирање листе потраживања </a:t>
            </a:r>
            <a:r>
              <a:rPr lang="sr-Cyrl-RS" sz="1800" dirty="0" smtClean="0"/>
              <a:t>(призната </a:t>
            </a:r>
            <a:r>
              <a:rPr lang="sr-Cyrl-RS" sz="1800" dirty="0" smtClean="0"/>
              <a:t>и оспорена), провера тачности података</a:t>
            </a:r>
          </a:p>
          <a:p>
            <a:pPr algn="just"/>
            <a:r>
              <a:rPr lang="sr-Cyrl-RS" sz="1800" dirty="0" smtClean="0"/>
              <a:t>Ванредни финансијск извештаји</a:t>
            </a:r>
          </a:p>
          <a:p>
            <a:pPr lvl="1" algn="just"/>
            <a:r>
              <a:rPr lang="sr-Cyrl-RS" sz="1400" dirty="0" smtClean="0"/>
              <a:t>На дан који претходи датуму отварања поступка стечаја</a:t>
            </a:r>
          </a:p>
          <a:p>
            <a:pPr lvl="1" algn="just"/>
            <a:r>
              <a:rPr lang="sr-Cyrl-RS" sz="1400" dirty="0" smtClean="0"/>
              <a:t>На дан који претходи датуму  доношења решења о банкротству и уновчењу стечајне имовине</a:t>
            </a:r>
          </a:p>
          <a:p>
            <a:pPr lvl="1" algn="just"/>
            <a:r>
              <a:rPr lang="sr-Cyrl-RS" sz="1400" dirty="0" smtClean="0"/>
              <a:t>На дан доношења решења о закључењу стечајног поступка</a:t>
            </a:r>
          </a:p>
          <a:p>
            <a:pPr algn="just"/>
            <a:endParaRPr lang="sr-Latn-RS" sz="1800" dirty="0"/>
          </a:p>
        </p:txBody>
      </p:sp>
    </p:spTree>
    <p:extLst>
      <p:ext uri="{BB962C8B-B14F-4D97-AF65-F5344CB8AC3E}">
        <p14:creationId xmlns="" xmlns:p14="http://schemas.microsoft.com/office/powerpoint/2010/main" val="10690606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sz="1800" dirty="0" smtClean="0"/>
          </a:p>
          <a:p>
            <a:endParaRPr lang="sr-Cyrl-RS" sz="1800" dirty="0" smtClean="0"/>
          </a:p>
          <a:p>
            <a:endParaRPr lang="sr-Cyrl-RS" sz="1800" dirty="0" smtClean="0"/>
          </a:p>
          <a:p>
            <a:pPr algn="just">
              <a:buFont typeface="Wingdings" pitchFamily="2" charset="2"/>
              <a:buChar char="v"/>
            </a:pPr>
            <a:r>
              <a:rPr lang="sr-Cyrl-RS" sz="1800" dirty="0" smtClean="0"/>
              <a:t>Вредност </a:t>
            </a:r>
            <a:r>
              <a:rPr lang="sr-Cyrl-RS" sz="1800" dirty="0" smtClean="0"/>
              <a:t>имовине обвезника са почетка периода стечаја је вредност имовине на дан који претходи дану отварања стечајног поступка коригована за промене настале до почетка </a:t>
            </a:r>
            <a:r>
              <a:rPr lang="sr-Cyrl-RS" sz="1800" dirty="0" smtClean="0"/>
              <a:t>периода </a:t>
            </a:r>
            <a:r>
              <a:rPr lang="sr-Cyrl-RS" sz="1800" dirty="0" smtClean="0"/>
              <a:t>стечаја у складу са прописима који уређује стечај.</a:t>
            </a:r>
          </a:p>
          <a:p>
            <a:pPr algn="just">
              <a:buFont typeface="Wingdings" pitchFamily="2" charset="2"/>
              <a:buChar char="v"/>
            </a:pPr>
            <a:r>
              <a:rPr lang="sr-Cyrl-RS" sz="1800" dirty="0" smtClean="0"/>
              <a:t>Порески период </a:t>
            </a:r>
            <a:r>
              <a:rPr lang="sr-Cyrl-RS" sz="1800" dirty="0" smtClean="0"/>
              <a:t>пословна година - </a:t>
            </a:r>
            <a:r>
              <a:rPr lang="sr-Cyrl-RS" sz="1800" dirty="0" smtClean="0"/>
              <a:t>је период стечаја </a:t>
            </a:r>
            <a:r>
              <a:rPr lang="sr-Cyrl-RS" sz="1800" dirty="0" smtClean="0"/>
              <a:t>(период  </a:t>
            </a:r>
            <a:r>
              <a:rPr lang="sr-Cyrl-RS" sz="1800" dirty="0" smtClean="0"/>
              <a:t>од правоснажности решења  о настављању  стечајног поступка банкротством  до </a:t>
            </a:r>
            <a:r>
              <a:rPr lang="sr-Cyrl-RS" sz="1800" dirty="0" smtClean="0"/>
              <a:t>правоснажности решења </a:t>
            </a:r>
            <a:r>
              <a:rPr lang="sr-Cyrl-RS" sz="1800" dirty="0" smtClean="0"/>
              <a:t>о закључењу стечајног </a:t>
            </a:r>
            <a:r>
              <a:rPr lang="sr-Cyrl-RS" sz="1800" dirty="0" smtClean="0"/>
              <a:t>поступка, односно </a:t>
            </a:r>
            <a:r>
              <a:rPr lang="sr-Cyrl-RS" sz="1800" dirty="0" smtClean="0"/>
              <a:t>до правоснажности решења </a:t>
            </a:r>
            <a:r>
              <a:rPr lang="sr-Cyrl-RS" sz="1800" dirty="0" smtClean="0"/>
              <a:t>о </a:t>
            </a:r>
            <a:r>
              <a:rPr lang="sr-Cyrl-RS" sz="1800" dirty="0" smtClean="0"/>
              <a:t>обустави стечајног поступка услед продаје стечајног дужника као правног лица.</a:t>
            </a:r>
            <a:endParaRPr lang="sr-Latn-RS" sz="1800" dirty="0"/>
          </a:p>
        </p:txBody>
      </p:sp>
    </p:spTree>
    <p:extLst>
      <p:ext uri="{BB962C8B-B14F-4D97-AF65-F5344CB8AC3E}">
        <p14:creationId xmlns="" xmlns:p14="http://schemas.microsoft.com/office/powerpoint/2010/main" val="10690606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0"/>
            <a:r>
              <a:rPr lang="sr-Cyrl-RS" dirty="0" smtClean="0"/>
              <a:t>Улога књиговође:</a:t>
            </a:r>
          </a:p>
          <a:p>
            <a:pPr marL="2286000" lvl="1"/>
            <a:r>
              <a:rPr lang="sr-Cyrl-RS" sz="1800" dirty="0" smtClean="0"/>
              <a:t>Усаглашење са пописом</a:t>
            </a:r>
          </a:p>
          <a:p>
            <a:pPr marL="2651760" lvl="2"/>
            <a:r>
              <a:rPr lang="sr-Cyrl-RS" sz="1400" dirty="0" smtClean="0"/>
              <a:t>Усаглашење са пореском управом</a:t>
            </a:r>
          </a:p>
          <a:p>
            <a:pPr marL="2651760" lvl="2"/>
            <a:r>
              <a:rPr lang="sr-Cyrl-RS" sz="1400" dirty="0" smtClean="0"/>
              <a:t>Брисање из ПДВ</a:t>
            </a:r>
          </a:p>
          <a:p>
            <a:pPr marL="2286000" lvl="1"/>
            <a:r>
              <a:rPr lang="sr-Cyrl-RS" sz="1800" dirty="0" smtClean="0"/>
              <a:t>Процена вредности  имовине</a:t>
            </a:r>
          </a:p>
          <a:p>
            <a:pPr marL="2286000" lvl="1"/>
            <a:r>
              <a:rPr lang="sr-Cyrl-RS" sz="1800" dirty="0" smtClean="0"/>
              <a:t>Рекласификација имовине</a:t>
            </a:r>
          </a:p>
          <a:p>
            <a:pPr marL="2286000" lvl="1"/>
            <a:r>
              <a:rPr lang="sr-Cyrl-RS" sz="1800" dirty="0" smtClean="0"/>
              <a:t>Продаја имовине</a:t>
            </a:r>
          </a:p>
          <a:p>
            <a:pPr marL="2286000" lvl="1"/>
            <a:r>
              <a:rPr lang="sr-Cyrl-RS" sz="1800" dirty="0" smtClean="0"/>
              <a:t>Продаја правног лица</a:t>
            </a:r>
          </a:p>
          <a:p>
            <a:pPr marL="2286000" lvl="1"/>
            <a:r>
              <a:rPr lang="sr-Cyrl-RS" sz="1800" dirty="0" smtClean="0"/>
              <a:t>Порески биланси</a:t>
            </a:r>
          </a:p>
          <a:p>
            <a:pPr marL="2286000" lvl="1"/>
            <a:r>
              <a:rPr lang="sr-Cyrl-RS" sz="1800" dirty="0" smtClean="0"/>
              <a:t>Порез на имовину</a:t>
            </a:r>
          </a:p>
          <a:p>
            <a:pPr marL="2651760" lvl="2"/>
            <a:r>
              <a:rPr lang="sr-Cyrl-RS" sz="1400" dirty="0" smtClean="0"/>
              <a:t>У статици</a:t>
            </a:r>
          </a:p>
          <a:p>
            <a:pPr marL="2651760" lvl="2"/>
            <a:r>
              <a:rPr lang="sr-Cyrl-RS" sz="1400" dirty="0" smtClean="0"/>
              <a:t>У динамици</a:t>
            </a:r>
          </a:p>
          <a:p>
            <a:pPr marL="2286000" lvl="1"/>
            <a:r>
              <a:rPr lang="sr-Cyrl-RS" sz="1800" dirty="0" smtClean="0"/>
              <a:t>Књиговодство стечајне масе</a:t>
            </a:r>
          </a:p>
          <a:p>
            <a:pPr marL="2286000" lvl="1"/>
            <a:r>
              <a:rPr lang="sr-Cyrl-RS" sz="1800" dirty="0" smtClean="0"/>
              <a:t>Завршни извештај</a:t>
            </a:r>
          </a:p>
          <a:p>
            <a:pPr lvl="1"/>
            <a:endParaRPr lang="sr-Latn-RS" sz="1800" dirty="0"/>
          </a:p>
        </p:txBody>
      </p:sp>
    </p:spTree>
    <p:extLst>
      <p:ext uri="{BB962C8B-B14F-4D97-AF65-F5344CB8AC3E}">
        <p14:creationId xmlns="" xmlns:p14="http://schemas.microsoft.com/office/powerpoint/2010/main" val="10690606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Cyrl-RS" dirty="0" smtClean="0"/>
          </a:p>
          <a:p>
            <a:pPr algn="just">
              <a:buNone/>
            </a:pPr>
            <a:r>
              <a:rPr lang="sr-Cyrl-RS" dirty="0" smtClean="0"/>
              <a:t>Положај </a:t>
            </a:r>
            <a:r>
              <a:rPr lang="sr-Cyrl-RS" dirty="0" smtClean="0"/>
              <a:t>књиговође</a:t>
            </a:r>
            <a:r>
              <a:rPr lang="sr-Cyrl-RS" dirty="0" smtClean="0"/>
              <a:t>:</a:t>
            </a:r>
          </a:p>
          <a:p>
            <a:pPr algn="just">
              <a:buNone/>
            </a:pPr>
            <a:endParaRPr lang="sr-Cyrl-RS" dirty="0" smtClean="0"/>
          </a:p>
          <a:p>
            <a:pPr algn="just">
              <a:buFont typeface="Courier New" pitchFamily="49" charset="0"/>
              <a:buChar char="o"/>
            </a:pPr>
            <a:r>
              <a:rPr lang="sr-Cyrl-RS" sz="1800" dirty="0" smtClean="0"/>
              <a:t>Вођење пословних књига је условљено сертификатом </a:t>
            </a:r>
            <a:r>
              <a:rPr lang="sr-Cyrl-RS" sz="1800" dirty="0" smtClean="0"/>
              <a:t>књиговође – агенције.</a:t>
            </a:r>
            <a:endParaRPr lang="sr-Cyrl-RS" sz="1800" dirty="0" smtClean="0"/>
          </a:p>
          <a:p>
            <a:pPr algn="just">
              <a:buFont typeface="Courier New" pitchFamily="49" charset="0"/>
              <a:buChar char="o"/>
            </a:pPr>
            <a:r>
              <a:rPr lang="sr-Cyrl-RS" sz="1800" dirty="0" smtClean="0"/>
              <a:t>За исправност </a:t>
            </a:r>
            <a:r>
              <a:rPr lang="sr-Cyrl-RS" sz="1800" dirty="0" smtClean="0"/>
              <a:t>биланса одговорност </a:t>
            </a:r>
            <a:r>
              <a:rPr lang="sr-Cyrl-RS" sz="1800" dirty="0" smtClean="0"/>
              <a:t>поред одговорног лица сноси и </a:t>
            </a:r>
            <a:r>
              <a:rPr lang="sr-Cyrl-RS" sz="1800" dirty="0" smtClean="0"/>
              <a:t>књиговођа.</a:t>
            </a:r>
            <a:endParaRPr lang="sr-Cyrl-RS" sz="1800" dirty="0" smtClean="0"/>
          </a:p>
          <a:p>
            <a:pPr algn="just">
              <a:buFont typeface="Courier New" pitchFamily="49" charset="0"/>
              <a:buChar char="o"/>
            </a:pPr>
            <a:r>
              <a:rPr lang="sr-Cyrl-RS" sz="1800" dirty="0" smtClean="0"/>
              <a:t>Накнада за рад књиговођа је </a:t>
            </a:r>
            <a:r>
              <a:rPr lang="sr-Cyrl-RS" sz="1800" dirty="0" smtClean="0"/>
              <a:t>неадекватна и </a:t>
            </a:r>
            <a:r>
              <a:rPr lang="sr-Cyrl-RS" sz="1800" dirty="0" smtClean="0"/>
              <a:t>дешава се да је у неким поступцима и нема, што посебно треба водити рачуна код  стечајних маса и стечајева где нема имовине.</a:t>
            </a:r>
          </a:p>
          <a:p>
            <a:endParaRPr lang="sr-Cyrl-RS" sz="1800" dirty="0" smtClean="0"/>
          </a:p>
          <a:p>
            <a:pPr>
              <a:buNone/>
            </a:pPr>
            <a:endParaRPr lang="sr-Cyrl-RS" dirty="0" smtClean="0"/>
          </a:p>
          <a:p>
            <a:endParaRPr lang="sr-Latn-RS" sz="1800" dirty="0"/>
          </a:p>
        </p:txBody>
      </p:sp>
    </p:spTree>
    <p:extLst>
      <p:ext uri="{BB962C8B-B14F-4D97-AF65-F5344CB8AC3E}">
        <p14:creationId xmlns="" xmlns:p14="http://schemas.microsoft.com/office/powerpoint/2010/main" val="10690606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pPr algn="ctr">
              <a:buNone/>
            </a:pPr>
            <a:r>
              <a:rPr lang="sr-Cyrl-RS" sz="6000" b="1" i="1" dirty="0" smtClean="0"/>
              <a:t>ХВАЛА НА ПАЖЊИ !</a:t>
            </a:r>
            <a:endParaRPr lang="sr-Latn-RS" sz="6000" b="1" i="1" dirty="0"/>
          </a:p>
        </p:txBody>
      </p:sp>
    </p:spTree>
    <p:extLst>
      <p:ext uri="{BB962C8B-B14F-4D97-AF65-F5344CB8AC3E}">
        <p14:creationId xmlns="" xmlns:p14="http://schemas.microsoft.com/office/powerpoint/2010/main" val="10690606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None/>
            </a:pPr>
            <a:r>
              <a:rPr lang="sr-Cyrl-RS" b="1" dirty="0" smtClean="0"/>
              <a:t>Закон о </a:t>
            </a:r>
            <a:r>
              <a:rPr lang="sr-Cyrl-RS" b="1" dirty="0" smtClean="0"/>
              <a:t>стечају “Сл. гласник </a:t>
            </a:r>
            <a:r>
              <a:rPr lang="sr-Cyrl-RS" b="1" dirty="0" smtClean="0"/>
              <a:t>РС” </a:t>
            </a:r>
            <a:r>
              <a:rPr lang="sr-Cyrl-RS" b="1" dirty="0" smtClean="0"/>
              <a:t>бр</a:t>
            </a:r>
            <a:r>
              <a:rPr lang="sr-Cyrl-RS" b="1" dirty="0" smtClean="0"/>
              <a:t>. 104/2009, 99/2011...44/2018, 95/2018</a:t>
            </a:r>
          </a:p>
          <a:p>
            <a:pPr marL="514350" indent="-514350" algn="just">
              <a:buNone/>
            </a:pPr>
            <a:r>
              <a:rPr lang="sr-Cyrl-RS" b="1" dirty="0" smtClean="0"/>
              <a:t>	</a:t>
            </a:r>
            <a:r>
              <a:rPr lang="sr-Cyrl-RS" sz="1800" b="1" dirty="0" smtClean="0"/>
              <a:t>СТЕЧАЈНИ </a:t>
            </a:r>
            <a:r>
              <a:rPr lang="sr-Cyrl-RS" sz="1800" b="1" dirty="0" smtClean="0"/>
              <a:t> УПРАВНИК  је </a:t>
            </a:r>
            <a:r>
              <a:rPr lang="sr-Cyrl-RS" sz="1800" b="1" dirty="0" smtClean="0"/>
              <a:t>нарочито дужан да:</a:t>
            </a:r>
            <a:endParaRPr lang="sr-Cyrl-RS" b="1" dirty="0" smtClean="0"/>
          </a:p>
          <a:p>
            <a:pPr algn="just"/>
            <a:r>
              <a:rPr lang="sr-Cyrl-RS" sz="1800" dirty="0" smtClean="0"/>
              <a:t>Започне пописивање имовине стечајног дужника у року од десет дана од дана имоновања и оконча њено </a:t>
            </a:r>
            <a:r>
              <a:rPr lang="sr-Cyrl-RS" sz="1800" dirty="0" smtClean="0"/>
              <a:t>пописивање </a:t>
            </a:r>
            <a:r>
              <a:rPr lang="sr-Cyrl-RS" sz="1800" dirty="0" smtClean="0"/>
              <a:t>у року од 30 дана од </a:t>
            </a:r>
            <a:r>
              <a:rPr lang="sr-Cyrl-RS" sz="1800" dirty="0" smtClean="0"/>
              <a:t>дана именовања  </a:t>
            </a:r>
            <a:r>
              <a:rPr lang="sr-Cyrl-RS" sz="1800" dirty="0" smtClean="0"/>
              <a:t>(Чл</a:t>
            </a:r>
            <a:r>
              <a:rPr lang="sr-Cyrl-RS" sz="1800" dirty="0" smtClean="0"/>
              <a:t>. 27</a:t>
            </a:r>
            <a:r>
              <a:rPr lang="sr-Cyrl-RS" sz="1800" dirty="0" smtClean="0"/>
              <a:t>,  </a:t>
            </a:r>
            <a:r>
              <a:rPr lang="sr-Cyrl-RS" sz="1800" dirty="0" smtClean="0"/>
              <a:t>Став 1  тачка 3</a:t>
            </a:r>
            <a:r>
              <a:rPr lang="sr-Cyrl-RS" sz="1800" dirty="0" smtClean="0"/>
              <a:t>)</a:t>
            </a:r>
          </a:p>
          <a:p>
            <a:pPr algn="just"/>
            <a:r>
              <a:rPr lang="sr-Cyrl-RS" sz="1800" dirty="0" smtClean="0"/>
              <a:t>Пописује ствари које улазе у стечајну масу, уз назначење њихове процене у висини очекиваног уновчења  (Члан 106 </a:t>
            </a:r>
            <a:r>
              <a:rPr lang="sr-Cyrl-RS" sz="1800" dirty="0" smtClean="0"/>
              <a:t>, Став 1)</a:t>
            </a:r>
            <a:endParaRPr lang="sr-Cyrl-RS" sz="1800" dirty="0" smtClean="0"/>
          </a:p>
          <a:p>
            <a:pPr algn="just"/>
            <a:r>
              <a:rPr lang="sr-Cyrl-RS" sz="1800" dirty="0" smtClean="0"/>
              <a:t>Састави листу свих </a:t>
            </a:r>
            <a:r>
              <a:rPr lang="sr-Cyrl-RS" sz="1800" dirty="0" smtClean="0"/>
              <a:t>поверилаца, </a:t>
            </a:r>
            <a:r>
              <a:rPr lang="sr-Cyrl-RS" sz="1800" dirty="0" smtClean="0"/>
              <a:t>као и  листу </a:t>
            </a:r>
            <a:r>
              <a:rPr lang="sr-Cyrl-RS" sz="1800" dirty="0" smtClean="0"/>
              <a:t>дужника </a:t>
            </a:r>
            <a:r>
              <a:rPr lang="sr-Cyrl-RS" sz="1800" dirty="0" smtClean="0"/>
              <a:t>стечајног дужника ( Члан </a:t>
            </a:r>
            <a:r>
              <a:rPr lang="sr-Cyrl-RS" sz="1800" dirty="0" smtClean="0"/>
              <a:t>107  </a:t>
            </a:r>
            <a:r>
              <a:rPr lang="sr-Cyrl-RS" sz="1800" dirty="0" smtClean="0"/>
              <a:t>и </a:t>
            </a:r>
            <a:r>
              <a:rPr lang="sr-Cyrl-RS" sz="1800" dirty="0" smtClean="0"/>
              <a:t>108)</a:t>
            </a:r>
            <a:endParaRPr lang="sr-Cyrl-RS" sz="1800" dirty="0" smtClean="0"/>
          </a:p>
          <a:p>
            <a:pPr algn="just"/>
            <a:r>
              <a:rPr lang="sr-Cyrl-RS" sz="1800" dirty="0" smtClean="0"/>
              <a:t>Направи попис мера и средстава за реализацију  плана, као и детаљан опис мера које је потребно </a:t>
            </a:r>
            <a:r>
              <a:rPr lang="sr-Cyrl-RS" sz="1800" dirty="0" smtClean="0"/>
              <a:t>предузети, </a:t>
            </a:r>
            <a:r>
              <a:rPr lang="sr-Cyrl-RS" sz="1800" dirty="0" smtClean="0"/>
              <a:t>и начин на који ће се  реорганизација спровести (Члан </a:t>
            </a:r>
            <a:r>
              <a:rPr lang="sr-Cyrl-RS" sz="1800" dirty="0" smtClean="0"/>
              <a:t>156 </a:t>
            </a:r>
            <a:r>
              <a:rPr lang="sr-Cyrl-RS" sz="1800" dirty="0" smtClean="0"/>
              <a:t>Став </a:t>
            </a:r>
            <a:r>
              <a:rPr lang="sr-Cyrl-RS" sz="1800" dirty="0" smtClean="0"/>
              <a:t>1 тачка </a:t>
            </a:r>
            <a:r>
              <a:rPr lang="sr-Cyrl-RS" sz="1800" dirty="0" smtClean="0"/>
              <a:t>2)</a:t>
            </a:r>
            <a:endParaRPr lang="sr-Latn-RS" sz="1800" dirty="0"/>
          </a:p>
        </p:txBody>
      </p:sp>
    </p:spTree>
    <p:extLst>
      <p:ext uri="{BB962C8B-B14F-4D97-AF65-F5344CB8AC3E}">
        <p14:creationId xmlns="" xmlns:p14="http://schemas.microsoft.com/office/powerpoint/2010/main" val="10690606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/>
          </a:p>
        </p:txBody>
      </p:sp>
    </p:spTree>
    <p:extLst>
      <p:ext uri="{BB962C8B-B14F-4D97-AF65-F5344CB8AC3E}">
        <p14:creationId xmlns="" xmlns:p14="http://schemas.microsoft.com/office/powerpoint/2010/main" val="10690606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/>
          </a:p>
        </p:txBody>
      </p:sp>
    </p:spTree>
    <p:extLst>
      <p:ext uri="{BB962C8B-B14F-4D97-AF65-F5344CB8AC3E}">
        <p14:creationId xmlns="" xmlns:p14="http://schemas.microsoft.com/office/powerpoint/2010/main" val="10690606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/>
          </a:p>
        </p:txBody>
      </p:sp>
    </p:spTree>
    <p:extLst>
      <p:ext uri="{BB962C8B-B14F-4D97-AF65-F5344CB8AC3E}">
        <p14:creationId xmlns="" xmlns:p14="http://schemas.microsoft.com/office/powerpoint/2010/main" val="10690606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/>
          </a:p>
        </p:txBody>
      </p:sp>
    </p:spTree>
    <p:extLst>
      <p:ext uri="{BB962C8B-B14F-4D97-AF65-F5344CB8AC3E}">
        <p14:creationId xmlns="" xmlns:p14="http://schemas.microsoft.com/office/powerpoint/2010/main" val="10690606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/>
          </a:p>
        </p:txBody>
      </p:sp>
    </p:spTree>
    <p:extLst>
      <p:ext uri="{BB962C8B-B14F-4D97-AF65-F5344CB8AC3E}">
        <p14:creationId xmlns="" xmlns:p14="http://schemas.microsoft.com/office/powerpoint/2010/main" val="10690606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/>
          </a:p>
        </p:txBody>
      </p:sp>
    </p:spTree>
    <p:extLst>
      <p:ext uri="{BB962C8B-B14F-4D97-AF65-F5344CB8AC3E}">
        <p14:creationId xmlns="" xmlns:p14="http://schemas.microsoft.com/office/powerpoint/2010/main" val="10690606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/>
          </a:p>
        </p:txBody>
      </p:sp>
    </p:spTree>
    <p:extLst>
      <p:ext uri="{BB962C8B-B14F-4D97-AF65-F5344CB8AC3E}">
        <p14:creationId xmlns="" xmlns:p14="http://schemas.microsoft.com/office/powerpoint/2010/main" val="10690606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/>
          </a:p>
        </p:txBody>
      </p:sp>
    </p:spTree>
    <p:extLst>
      <p:ext uri="{BB962C8B-B14F-4D97-AF65-F5344CB8AC3E}">
        <p14:creationId xmlns="" xmlns:p14="http://schemas.microsoft.com/office/powerpoint/2010/main" val="1069060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Cyrl-RS" b="1" dirty="0" smtClean="0"/>
              <a:t>Закон </a:t>
            </a:r>
            <a:r>
              <a:rPr lang="sr-Cyrl-RS" b="1" dirty="0" smtClean="0"/>
              <a:t>о пореском поступку и пореској администрацији “Сл.Гласник РС” </a:t>
            </a:r>
            <a:r>
              <a:rPr lang="sr-Cyrl-RS" b="1" dirty="0" smtClean="0"/>
              <a:t>бр</a:t>
            </a:r>
            <a:r>
              <a:rPr lang="sr-Cyrl-RS" b="1" dirty="0" smtClean="0"/>
              <a:t>. 84/2002 ...</a:t>
            </a:r>
            <a:r>
              <a:rPr lang="sr-Cyrl-RS" b="1" dirty="0" smtClean="0"/>
              <a:t>144/2020  </a:t>
            </a:r>
          </a:p>
          <a:p>
            <a:pPr>
              <a:buNone/>
            </a:pPr>
            <a:endParaRPr lang="sr-Cyrl-RS" b="1" dirty="0" smtClean="0"/>
          </a:p>
          <a:p>
            <a:r>
              <a:rPr lang="sr-Cyrl-RS" sz="1800" dirty="0" smtClean="0"/>
              <a:t>Поступак установљавања залоге ( Члан 87)</a:t>
            </a:r>
          </a:p>
          <a:p>
            <a:r>
              <a:rPr lang="sr-Cyrl-RS" sz="1800" dirty="0" smtClean="0"/>
              <a:t>Попис покретних ствари (Члан 89)</a:t>
            </a:r>
          </a:p>
          <a:p>
            <a:r>
              <a:rPr lang="sr-Cyrl-RS" sz="1800" dirty="0" smtClean="0"/>
              <a:t>Попис непокретности (Члан 90)</a:t>
            </a:r>
          </a:p>
          <a:p>
            <a:r>
              <a:rPr lang="sr-Cyrl-RS" sz="1800" dirty="0" smtClean="0"/>
              <a:t>Средства принудне наплате (Члан 92)</a:t>
            </a:r>
          </a:p>
          <a:p>
            <a:r>
              <a:rPr lang="sr-Cyrl-RS" sz="1800" dirty="0" smtClean="0"/>
              <a:t>Заплена покретних ствраи ( Члан 101)</a:t>
            </a:r>
            <a:endParaRPr lang="sr-Latn-RS" sz="1800" dirty="0"/>
          </a:p>
        </p:txBody>
      </p:sp>
    </p:spTree>
    <p:extLst>
      <p:ext uri="{BB962C8B-B14F-4D97-AF65-F5344CB8AC3E}">
        <p14:creationId xmlns="" xmlns:p14="http://schemas.microsoft.com/office/powerpoint/2010/main" val="1069060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None/>
            </a:pPr>
            <a:r>
              <a:rPr lang="sr-Cyrl-RS" b="1" dirty="0" smtClean="0"/>
              <a:t>Закон о </a:t>
            </a:r>
            <a:r>
              <a:rPr lang="sr-Cyrl-RS" b="1" dirty="0" smtClean="0"/>
              <a:t>ПДВ “Сл.Гласник РС“ број    </a:t>
            </a:r>
            <a:r>
              <a:rPr lang="sr-Cyrl-RS" b="1" dirty="0" smtClean="0"/>
              <a:t>	84/2004...8/2020, 153/2020</a:t>
            </a:r>
          </a:p>
          <a:p>
            <a:pPr marL="514350" indent="-514350">
              <a:buNone/>
            </a:pPr>
            <a:endParaRPr lang="sr-Latn-RS" b="1" dirty="0" smtClean="0"/>
          </a:p>
          <a:p>
            <a:r>
              <a:rPr lang="sr-Cyrl-RS" sz="1800" dirty="0" smtClean="0"/>
              <a:t>Евидентирање за ПДВ </a:t>
            </a:r>
            <a:r>
              <a:rPr lang="sr-Cyrl-RS" sz="1800" dirty="0" smtClean="0"/>
              <a:t> </a:t>
            </a:r>
            <a:r>
              <a:rPr lang="sr-Cyrl-RS" sz="1800" dirty="0" smtClean="0"/>
              <a:t>(Члан 32 Б)</a:t>
            </a:r>
          </a:p>
          <a:p>
            <a:endParaRPr lang="sr-Cyrl-RS" sz="1800" dirty="0" smtClean="0"/>
          </a:p>
          <a:p>
            <a:r>
              <a:rPr lang="sr-Cyrl-RS" sz="1800" dirty="0" smtClean="0"/>
              <a:t>Брисање из евиденције ПДВ  </a:t>
            </a:r>
            <a:r>
              <a:rPr lang="sr-Cyrl-RS" sz="1800" dirty="0" smtClean="0"/>
              <a:t>(</a:t>
            </a:r>
            <a:r>
              <a:rPr lang="sr-Cyrl-RS" sz="1800" dirty="0" smtClean="0"/>
              <a:t>Члан 40 )</a:t>
            </a:r>
            <a:endParaRPr lang="sr-Latn-RS" sz="1800" dirty="0"/>
          </a:p>
        </p:txBody>
      </p:sp>
    </p:spTree>
    <p:extLst>
      <p:ext uri="{BB962C8B-B14F-4D97-AF65-F5344CB8AC3E}">
        <p14:creationId xmlns="" xmlns:p14="http://schemas.microsoft.com/office/powerpoint/2010/main" val="1069060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sz="1800" dirty="0" smtClean="0"/>
              <a:t>Чланом 21 </a:t>
            </a:r>
            <a:r>
              <a:rPr lang="sr-Cyrl-RS" sz="1800" dirty="0" smtClean="0"/>
              <a:t>Закона о </a:t>
            </a:r>
            <a:r>
              <a:rPr lang="sr-Cyrl-RS" sz="1800" dirty="0" smtClean="0"/>
              <a:t>рачуноводству, прописано је да правно </a:t>
            </a:r>
            <a:r>
              <a:rPr lang="sr-Cyrl-RS" sz="1800" dirty="0" smtClean="0"/>
              <a:t>лице, односно предузетник врши попис и усклађивање стања приликом </a:t>
            </a:r>
            <a:r>
              <a:rPr lang="sr-Cyrl-RS" sz="1800" dirty="0" smtClean="0"/>
              <a:t>отварања, </a:t>
            </a:r>
            <a:r>
              <a:rPr lang="sr-Cyrl-RS" sz="1800" dirty="0" smtClean="0"/>
              <a:t>односно </a:t>
            </a:r>
            <a:r>
              <a:rPr lang="sr-Cyrl-RS" sz="1800" dirty="0" smtClean="0"/>
              <a:t>закључења поступка </a:t>
            </a:r>
            <a:r>
              <a:rPr lang="sr-Cyrl-RS" sz="1800" dirty="0" smtClean="0"/>
              <a:t>стечаја и ликвидације правног лица, односно предузетника.</a:t>
            </a:r>
            <a:endParaRPr lang="sr-Cyrl-RS" sz="1400" dirty="0"/>
          </a:p>
          <a:p>
            <a:pPr algn="just"/>
            <a:r>
              <a:rPr lang="sr-Cyrl-RS" sz="1800" dirty="0" smtClean="0"/>
              <a:t>Према члану </a:t>
            </a:r>
            <a:r>
              <a:rPr lang="sr-Cyrl-RS" sz="1800" dirty="0" smtClean="0"/>
              <a:t>2 </a:t>
            </a:r>
            <a:r>
              <a:rPr lang="sr-Cyrl-RS" sz="1800" dirty="0" smtClean="0"/>
              <a:t>став </a:t>
            </a:r>
            <a:r>
              <a:rPr lang="sr-Cyrl-RS" sz="1800" dirty="0" smtClean="0"/>
              <a:t>3 </a:t>
            </a:r>
            <a:r>
              <a:rPr lang="sr-Cyrl-RS" sz="1800" dirty="0" smtClean="0"/>
              <a:t>Правилника о попису, имовина која је предмет пописа обухвата:</a:t>
            </a:r>
          </a:p>
          <a:p>
            <a:pPr lvl="1" algn="just"/>
            <a:r>
              <a:rPr lang="sr-Cyrl-RS" sz="1800" dirty="0" smtClean="0"/>
              <a:t>нематеријална имовина,</a:t>
            </a:r>
          </a:p>
          <a:p>
            <a:pPr lvl="1" algn="just"/>
            <a:r>
              <a:rPr lang="sr-Cyrl-RS" sz="1800" dirty="0" smtClean="0"/>
              <a:t>некретнине,</a:t>
            </a:r>
          </a:p>
          <a:p>
            <a:pPr lvl="1" algn="just"/>
            <a:r>
              <a:rPr lang="sr-Cyrl-RS" sz="1800" dirty="0" smtClean="0"/>
              <a:t>инвестиционе некретнине,</a:t>
            </a:r>
          </a:p>
          <a:p>
            <a:pPr lvl="1" algn="just"/>
            <a:r>
              <a:rPr lang="sr-Cyrl-RS" sz="1800" dirty="0" smtClean="0"/>
              <a:t>постројења,</a:t>
            </a:r>
          </a:p>
          <a:p>
            <a:pPr lvl="1" algn="just"/>
            <a:r>
              <a:rPr lang="sr-Cyrl-RS" sz="1800" dirty="0" smtClean="0"/>
              <a:t>опрема,</a:t>
            </a:r>
          </a:p>
          <a:p>
            <a:pPr lvl="1" algn="just"/>
            <a:r>
              <a:rPr lang="sr-Cyrl-RS" sz="1800" dirty="0" smtClean="0"/>
              <a:t>биолошка средства,</a:t>
            </a:r>
          </a:p>
          <a:p>
            <a:pPr lvl="1" algn="just"/>
            <a:r>
              <a:rPr lang="sr-Cyrl-RS" sz="1800" dirty="0" smtClean="0"/>
              <a:t>залихе материјала, недовршене производње, готових производа и робе,</a:t>
            </a:r>
          </a:p>
          <a:p>
            <a:pPr lvl="1" algn="just"/>
            <a:r>
              <a:rPr lang="sr-Cyrl-RS" sz="1800" dirty="0" smtClean="0"/>
              <a:t>стална средства намењена продаји и средства пословања које се обуставља,</a:t>
            </a:r>
          </a:p>
          <a:p>
            <a:pPr lvl="1" algn="just"/>
            <a:endParaRPr lang="sr-Cyrl-RS" sz="1800" dirty="0" smtClean="0"/>
          </a:p>
        </p:txBody>
      </p:sp>
    </p:spTree>
    <p:extLst>
      <p:ext uri="{BB962C8B-B14F-4D97-AF65-F5344CB8AC3E}">
        <p14:creationId xmlns="" xmlns:p14="http://schemas.microsoft.com/office/powerpoint/2010/main" val="1069060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r-Cyrl-RS" sz="1800" dirty="0" smtClean="0"/>
              <a:t>финансијске пласмане и потраживања,</a:t>
            </a:r>
          </a:p>
          <a:p>
            <a:pPr lvl="1"/>
            <a:r>
              <a:rPr lang="sr-Cyrl-RS" sz="1800" dirty="0" smtClean="0"/>
              <a:t>готовинске еквиваленте и готовину.</a:t>
            </a:r>
          </a:p>
          <a:p>
            <a:pPr lvl="1"/>
            <a:r>
              <a:rPr lang="sr-Cyrl-RS" sz="1800" dirty="0" smtClean="0"/>
              <a:t>осим имовине, предмет пописа су и све дугорочне и краткорочне обавезе.</a:t>
            </a:r>
          </a:p>
          <a:p>
            <a:pPr lvl="1"/>
            <a:endParaRPr lang="sr-Cyrl-RS" sz="1800" dirty="0" smtClean="0"/>
          </a:p>
          <a:p>
            <a:pPr lvl="1" algn="just">
              <a:buNone/>
            </a:pPr>
            <a:r>
              <a:rPr lang="sr-Cyrl-RS" sz="1800" dirty="0" smtClean="0"/>
              <a:t>		Уколико постоји имовина других правних лица и  предузетника, она се посебно пописује и примерак листе се доставља власнику имовине.</a:t>
            </a:r>
          </a:p>
          <a:p>
            <a:pPr lvl="1" algn="just">
              <a:buNone/>
            </a:pPr>
            <a:r>
              <a:rPr lang="sr-Cyrl-RS" sz="1800" dirty="0" smtClean="0"/>
              <a:t>		Комисији за попис се пре почетка пописа могу дати пописне листе са номенклатурним бројевима, називима, врстама </a:t>
            </a:r>
            <a:r>
              <a:rPr lang="sr-Cyrl-RS" sz="1800" dirty="0" smtClean="0"/>
              <a:t>и </a:t>
            </a:r>
            <a:r>
              <a:rPr lang="sr-Cyrl-RS" sz="1800" dirty="0" smtClean="0"/>
              <a:t>јединицама мере имовине која се пописује, АКО ТАКВО НЕШТО ПОСТОЈИ.</a:t>
            </a:r>
          </a:p>
          <a:p>
            <a:pPr lvl="1" algn="just">
              <a:buNone/>
            </a:pPr>
            <a:r>
              <a:rPr lang="sr-Cyrl-RS" sz="1800" b="1" i="1" dirty="0" smtClean="0"/>
              <a:t>		Након именовања, међу првим  корацима стечајног управника је успостављање контакта са службом рачуноводства стечајног дужника.</a:t>
            </a:r>
            <a:endParaRPr lang="en-US" sz="1800" b="1" i="1" dirty="0" smtClean="0"/>
          </a:p>
          <a:p>
            <a:pPr lvl="1" algn="just"/>
            <a:r>
              <a:rPr lang="sr-Cyrl-RS" sz="1800" b="1" i="1" dirty="0" smtClean="0"/>
              <a:t>Начело превенције и предострожности!!!</a:t>
            </a:r>
          </a:p>
          <a:p>
            <a:pPr lvl="1">
              <a:buNone/>
            </a:pPr>
            <a:endParaRPr lang="sr-Cyrl-RS" sz="1800" b="1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1069060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sr-Cyrl-RS" b="1" dirty="0" smtClean="0"/>
              <a:t>Попис нематеријалне имовине:</a:t>
            </a:r>
          </a:p>
          <a:p>
            <a:pPr algn="just">
              <a:buNone/>
            </a:pPr>
            <a:r>
              <a:rPr lang="sr-Cyrl-RS" dirty="0" smtClean="0"/>
              <a:t>	</a:t>
            </a:r>
            <a:r>
              <a:rPr lang="sr-Cyrl-RS" sz="1800" dirty="0" smtClean="0"/>
              <a:t>	- Пописивање нематеријалних улагања врши се посебно за сваку врсту ових улагања а на основу документације формиране приликом прибављања нематеријалног улагања. </a:t>
            </a:r>
          </a:p>
          <a:p>
            <a:pPr algn="just">
              <a:buNone/>
            </a:pPr>
            <a:r>
              <a:rPr lang="sr-Cyrl-RS" sz="1800" dirty="0" smtClean="0"/>
              <a:t>		- Поред документације на основу које су извршена плаћања, односно књижења тих </a:t>
            </a:r>
            <a:r>
              <a:rPr lang="sr-Cyrl-RS" sz="1800" dirty="0" smtClean="0"/>
              <a:t>улагања, </a:t>
            </a:r>
            <a:r>
              <a:rPr lang="sr-Cyrl-RS" sz="1800" dirty="0" smtClean="0"/>
              <a:t>неопходна је и посебна документација којом се идентификују та улагања </a:t>
            </a:r>
            <a:r>
              <a:rPr lang="sr-Cyrl-RS" sz="1800" dirty="0" smtClean="0"/>
              <a:t>(техничко-технолошка </a:t>
            </a:r>
            <a:r>
              <a:rPr lang="sr-Cyrl-RS" sz="1800" dirty="0" smtClean="0"/>
              <a:t>документација, пројекти, студије, </a:t>
            </a:r>
            <a:r>
              <a:rPr lang="sr-Cyrl-RS" sz="1800" dirty="0" smtClean="0"/>
              <a:t>уговори, </a:t>
            </a:r>
            <a:r>
              <a:rPr lang="sr-Cyrl-RS" sz="1800" dirty="0" smtClean="0"/>
              <a:t>изводи </a:t>
            </a:r>
            <a:r>
              <a:rPr lang="sr-Cyrl-RS" sz="1800" dirty="0" smtClean="0"/>
              <a:t>из </a:t>
            </a:r>
            <a:r>
              <a:rPr lang="sr-Cyrl-RS" sz="1800" dirty="0" smtClean="0"/>
              <a:t>листе непокретности, изводи из </a:t>
            </a:r>
            <a:r>
              <a:rPr lang="sr-Cyrl-RS" sz="1800" dirty="0" smtClean="0"/>
              <a:t>МУП-а, </a:t>
            </a:r>
            <a:r>
              <a:rPr lang="sr-Cyrl-RS" sz="1800" dirty="0" smtClean="0"/>
              <a:t>Централни регистар ХОВ, Извод из </a:t>
            </a:r>
            <a:r>
              <a:rPr lang="sr-Cyrl-RS" sz="1800" dirty="0" smtClean="0"/>
              <a:t>АПР-а </a:t>
            </a:r>
            <a:r>
              <a:rPr lang="sr-Cyrl-RS" sz="1800" dirty="0" smtClean="0"/>
              <a:t>и НБС, регистар меница и сл.)</a:t>
            </a:r>
          </a:p>
          <a:p>
            <a:pPr algn="just">
              <a:buNone/>
            </a:pPr>
            <a:r>
              <a:rPr lang="sr-Cyrl-RS" sz="1800" dirty="0" smtClean="0"/>
              <a:t>		 </a:t>
            </a:r>
            <a:r>
              <a:rPr lang="sr-Cyrl-RS" sz="1800" b="1" i="1" dirty="0" smtClean="0"/>
              <a:t>Да би комисија пописала стварно </a:t>
            </a:r>
            <a:r>
              <a:rPr lang="sr-Cyrl-RS" sz="1800" b="1" i="1" dirty="0" smtClean="0"/>
              <a:t>стање, </a:t>
            </a:r>
            <a:r>
              <a:rPr lang="sr-Cyrl-RS" sz="1800" b="1" i="1" dirty="0" smtClean="0"/>
              <a:t>најзначајније је да провери заснованост књижења .</a:t>
            </a:r>
          </a:p>
          <a:p>
            <a:pPr algn="just">
              <a:buNone/>
            </a:pPr>
            <a:r>
              <a:rPr lang="sr-Cyrl-RS" sz="1800" b="1" i="1" dirty="0" smtClean="0"/>
              <a:t>		</a:t>
            </a:r>
            <a:r>
              <a:rPr lang="sr-Cyrl-RS" sz="1800" dirty="0" smtClean="0"/>
              <a:t>- Комисија посебно да преиспита да ли се ради  о имовини која има карактер нематеријалне имовине и испуњава услове за признавање према МРС 38, или је у питању издатак који би требало књижити у оквиру </a:t>
            </a:r>
            <a:r>
              <a:rPr lang="sr-Cyrl-RS" sz="1800" dirty="0" smtClean="0"/>
              <a:t>расхода</a:t>
            </a:r>
            <a:r>
              <a:rPr lang="sr-Cyrl-RS" sz="1800" dirty="0" smtClean="0"/>
              <a:t>.</a:t>
            </a:r>
          </a:p>
          <a:p>
            <a:pPr>
              <a:buNone/>
            </a:pPr>
            <a:r>
              <a:rPr lang="sr-Cyrl-RS" sz="1800" dirty="0" smtClean="0"/>
              <a:t>		</a:t>
            </a:r>
            <a:endParaRPr lang="sr-Latn-RS" dirty="0"/>
          </a:p>
        </p:txBody>
      </p:sp>
    </p:spTree>
    <p:extLst>
      <p:ext uri="{BB962C8B-B14F-4D97-AF65-F5344CB8AC3E}">
        <p14:creationId xmlns="" xmlns:p14="http://schemas.microsoft.com/office/powerpoint/2010/main" val="1069060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sr-Cyrl-RS" sz="1800" dirty="0" smtClean="0"/>
              <a:t>Посебно </a:t>
            </a:r>
            <a:r>
              <a:rPr lang="sr-Cyrl-RS" sz="1800" dirty="0" smtClean="0"/>
              <a:t>преиспитати осталу нематеријалну имовину и пописати:  </a:t>
            </a:r>
            <a:endParaRPr lang="sr-Cyrl-RS" sz="1800" dirty="0" smtClean="0"/>
          </a:p>
          <a:p>
            <a:pPr lvl="1">
              <a:buNone/>
            </a:pPr>
            <a:endParaRPr lang="sr-Cyrl-RS" sz="1800" dirty="0" smtClean="0"/>
          </a:p>
          <a:p>
            <a:pPr lvl="1" algn="just">
              <a:buNone/>
            </a:pPr>
            <a:r>
              <a:rPr lang="sr-Cyrl-RS" sz="1800" dirty="0" smtClean="0"/>
              <a:t>	- право коришћења градског грађевинског земљишта;</a:t>
            </a:r>
          </a:p>
          <a:p>
            <a:pPr lvl="1" algn="just">
              <a:buNone/>
            </a:pPr>
            <a:r>
              <a:rPr lang="sr-Cyrl-RS" sz="1800" dirty="0" smtClean="0"/>
              <a:t>	- закупнине и оперативни лизинг </a:t>
            </a:r>
            <a:r>
              <a:rPr lang="sr-Cyrl-RS" sz="1800" dirty="0" smtClean="0"/>
              <a:t>плаћен </a:t>
            </a:r>
            <a:r>
              <a:rPr lang="sr-Cyrl-RS" sz="1800" dirty="0" smtClean="0"/>
              <a:t>за период  дужи од једне године;</a:t>
            </a:r>
          </a:p>
          <a:p>
            <a:pPr lvl="1" algn="just">
              <a:buNone/>
            </a:pPr>
            <a:r>
              <a:rPr lang="sr-Cyrl-RS" sz="1800" dirty="0" smtClean="0"/>
              <a:t>	</a:t>
            </a:r>
            <a:r>
              <a:rPr lang="sr-Cyrl-RS" sz="1800" dirty="0" smtClean="0"/>
              <a:t>- накнаде </a:t>
            </a:r>
            <a:r>
              <a:rPr lang="sr-Cyrl-RS" sz="1800" dirty="0" smtClean="0"/>
              <a:t>плаћене за прикључак на телефонску централу, водовод и   	</a:t>
            </a:r>
            <a:r>
              <a:rPr lang="sr-Cyrl-RS" sz="1800" dirty="0" smtClean="0"/>
              <a:t>канализацију и др;</a:t>
            </a:r>
            <a:endParaRPr lang="sr-Cyrl-RS" sz="1800" dirty="0" smtClean="0"/>
          </a:p>
          <a:p>
            <a:pPr lvl="1" algn="just">
              <a:buNone/>
            </a:pPr>
            <a:r>
              <a:rPr lang="sr-Cyrl-RS" sz="1800" dirty="0" smtClean="0"/>
              <a:t>	- </a:t>
            </a:r>
            <a:r>
              <a:rPr lang="sr-Cyrl-RS" sz="1800" dirty="0" smtClean="0"/>
              <a:t>проверити </a:t>
            </a:r>
            <a:r>
              <a:rPr lang="sr-Cyrl-RS" sz="1800" dirty="0" smtClean="0"/>
              <a:t>са књиговодством веродостојност аванса за нематеријалну имовину у припреми и исте </a:t>
            </a:r>
            <a:r>
              <a:rPr lang="sr-Cyrl-RS" sz="1800" dirty="0" smtClean="0"/>
              <a:t>пописати;</a:t>
            </a:r>
            <a:endParaRPr lang="sr-Cyrl-RS" sz="1800" dirty="0" smtClean="0"/>
          </a:p>
          <a:p>
            <a:pPr lvl="1" algn="just">
              <a:buNone/>
            </a:pPr>
            <a:r>
              <a:rPr lang="sr-Cyrl-RS" sz="1800" dirty="0" smtClean="0"/>
              <a:t>	</a:t>
            </a:r>
            <a:r>
              <a:rPr lang="sr-Cyrl-RS" sz="1800" dirty="0" smtClean="0"/>
              <a:t>- уколико </a:t>
            </a:r>
            <a:r>
              <a:rPr lang="sr-Cyrl-RS" sz="1800" dirty="0" smtClean="0"/>
              <a:t>се ради о датим авансима у страној валути, извршити  усклађивање по основу  курсних разлика.</a:t>
            </a:r>
            <a:endParaRPr lang="sr-Latn-RS" sz="1800" dirty="0"/>
          </a:p>
        </p:txBody>
      </p:sp>
    </p:spTree>
    <p:extLst>
      <p:ext uri="{BB962C8B-B14F-4D97-AF65-F5344CB8AC3E}">
        <p14:creationId xmlns="" xmlns:p14="http://schemas.microsoft.com/office/powerpoint/2010/main" val="1069060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lsu septembar2015 [Autosaved].potx" id="{B6545AD1-23D3-4CF9-8F23-AA68CCDA3D8C}" vid="{035FCCA6-F6E5-42DD-AEAA-74FC3105D0E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lsu septembar2015 [Autosaved].potx" id="{B6545AD1-23D3-4CF9-8F23-AA68CCDA3D8C}" vid="{4790AC05-C553-4FBC-B3CB-2FAEEE995CB4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lsu septembar2015 [Autosaved].potx" id="{B6545AD1-23D3-4CF9-8F23-AA68CCDA3D8C}" vid="{7F1158AD-7947-479B-9608-D93E4D35D877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lsu septembar2015 [Autosaved].potx" id="{B6545AD1-23D3-4CF9-8F23-AA68CCDA3D8C}" vid="{1F936631-154B-4790-B39B-FC686499E99C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alsu septembar2015</Template>
  <TotalTime>2566</TotalTime>
  <Words>1389</Words>
  <Application>Microsoft Office PowerPoint</Application>
  <PresentationFormat>On-screen Show (4:3)</PresentationFormat>
  <Paragraphs>195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Office Theme</vt:lpstr>
      <vt:lpstr>Custom Design</vt:lpstr>
      <vt:lpstr>2_Office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Danijela DV. Vazura</dc:creator>
  <cp:lastModifiedBy>Korisnik</cp:lastModifiedBy>
  <cp:revision>191</cp:revision>
  <cp:lastPrinted>2017-11-03T10:02:26Z</cp:lastPrinted>
  <dcterms:created xsi:type="dcterms:W3CDTF">2015-09-21T07:03:01Z</dcterms:created>
  <dcterms:modified xsi:type="dcterms:W3CDTF">2021-02-21T20:01:13Z</dcterms:modified>
</cp:coreProperties>
</file>